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307" r:id="rId5"/>
    <p:sldId id="308" r:id="rId6"/>
    <p:sldId id="309" r:id="rId7"/>
    <p:sldId id="311" r:id="rId8"/>
    <p:sldId id="313" r:id="rId9"/>
    <p:sldId id="302" r:id="rId10"/>
    <p:sldId id="294" r:id="rId11"/>
    <p:sldId id="280" r:id="rId12"/>
    <p:sldId id="306" r:id="rId13"/>
    <p:sldId id="298" r:id="rId14"/>
    <p:sldId id="314" r:id="rId15"/>
    <p:sldId id="318" r:id="rId16"/>
    <p:sldId id="316" r:id="rId17"/>
    <p:sldId id="319" r:id="rId18"/>
    <p:sldId id="264" r:id="rId19"/>
    <p:sldId id="267" r:id="rId20"/>
    <p:sldId id="296" r:id="rId21"/>
  </p:sldIdLst>
  <p:sldSz cx="12192000" cy="6858000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aramond" panose="020204040303010108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nLazFAMNotFnktstAJkhW/I8z9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Tanzi" initials="ST" lastIdx="1" clrIdx="0">
    <p:extLst>
      <p:ext uri="{19B8F6BF-5375-455C-9EA6-DF929625EA0E}">
        <p15:presenceInfo xmlns:p15="http://schemas.microsoft.com/office/powerpoint/2012/main" userId="Silvia Tanz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BB8"/>
    <a:srgbClr val="3F3F3F"/>
    <a:srgbClr val="E4E4E4"/>
    <a:srgbClr val="BDBDBD"/>
    <a:srgbClr val="D9DECD"/>
    <a:srgbClr val="C9E0F7"/>
    <a:srgbClr val="1C6BB7"/>
    <a:srgbClr val="83992A"/>
    <a:srgbClr val="E93F79"/>
    <a:srgbClr val="F27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96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658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16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39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 con immagine">
  <p:cSld name="Diapositiva titolo con immagine">
    <p:bg>
      <p:bgPr>
        <a:gradFill>
          <a:gsLst>
            <a:gs pos="0">
              <a:srgbClr val="22374E"/>
            </a:gs>
            <a:gs pos="76000">
              <a:srgbClr val="335375"/>
            </a:gs>
            <a:gs pos="100000">
              <a:srgbClr val="3353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/>
          <p:nvPr/>
        </p:nvSpPr>
        <p:spPr>
          <a:xfrm rot="10800000">
            <a:off x="242195" y="54131"/>
            <a:ext cx="6839968" cy="6749738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rgbClr val="F9FBF2"/>
              </a:gs>
              <a:gs pos="100000">
                <a:srgbClr val="44709D">
                  <a:alpha val="70588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" name="Google Shape;23;p23"/>
          <p:cNvSpPr txBox="1"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sz="44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 b="1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3"/>
          <p:cNvSpPr>
            <a:spLocks noGrp="1"/>
          </p:cNvSpPr>
          <p:nvPr>
            <p:ph type="pic" idx="2"/>
          </p:nvPr>
        </p:nvSpPr>
        <p:spPr>
          <a:xfrm>
            <a:off x="1142512" y="842713"/>
            <a:ext cx="5039333" cy="5172574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2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" name="Google Shape;215;p42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216" name="Google Shape;216;p4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4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225" name="Google Shape;225;p4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4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4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4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33" name="Google Shape;233;p4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4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5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4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6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46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4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49" name="Google Shape;249;p46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6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4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7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47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259" name="Google Shape;259;p47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8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4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266" name="Google Shape;266;p4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273" name="Google Shape;273;p49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apositiva titolo">
  <p:cSld name="1_Diapositiva titolo">
    <p:bg>
      <p:bgPr>
        <a:gradFill>
          <a:gsLst>
            <a:gs pos="0">
              <a:srgbClr val="22374E"/>
            </a:gs>
            <a:gs pos="76000">
              <a:srgbClr val="335375"/>
            </a:gs>
            <a:gs pos="100000">
              <a:srgbClr val="3353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/>
          <p:nvPr/>
        </p:nvSpPr>
        <p:spPr>
          <a:xfrm rot="900000">
            <a:off x="5042826" y="-519717"/>
            <a:ext cx="7777150" cy="7718664"/>
          </a:xfrm>
          <a:custGeom>
            <a:avLst/>
            <a:gdLst/>
            <a:ahLst/>
            <a:cxnLst/>
            <a:rect l="l" t="t" r="r" b="b"/>
            <a:pathLst>
              <a:path w="7777150" h="7718664" extrusionOk="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>
            <a:gsLst>
              <a:gs pos="0">
                <a:srgbClr val="335375"/>
              </a:gs>
              <a:gs pos="100000">
                <a:srgbClr val="22374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6" name="Google Shape;276;p50"/>
          <p:cNvSpPr txBox="1"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sz="44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 b="1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38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Char char="•"/>
              <a:defRPr>
                <a:solidFill>
                  <a:srgbClr val="3F3F3F"/>
                </a:solidFill>
              </a:defRPr>
            </a:lvl1pPr>
            <a:lvl2pPr marL="914400" lvl="1" indent="-3746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54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Char char="•"/>
              <a:defRPr>
                <a:solidFill>
                  <a:srgbClr val="3F3F3F"/>
                </a:solidFill>
              </a:defRPr>
            </a:lvl4pPr>
            <a:lvl5pPr marL="2286000" lvl="4" indent="-3308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Char char="•"/>
              <a:defRPr>
                <a:solidFill>
                  <a:srgbClr val="3F3F3F"/>
                </a:solidFill>
              </a:defRPr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5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zione grande">
  <p:cSld name="Introduzione grande">
    <p:bg>
      <p:bgPr>
        <a:solidFill>
          <a:srgbClr val="F2F2F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/>
          <p:nvPr/>
        </p:nvSpPr>
        <p:spPr>
          <a:xfrm>
            <a:off x="6133652" y="0"/>
            <a:ext cx="6058348" cy="6858000"/>
          </a:xfrm>
          <a:custGeom>
            <a:avLst/>
            <a:gdLst/>
            <a:ahLst/>
            <a:cxnLst/>
            <a:rect l="l" t="t" r="r" b="b"/>
            <a:pathLst>
              <a:path w="6058348" h="6858000" extrusionOk="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>
            <a:gsLst>
              <a:gs pos="0">
                <a:srgbClr val="335375"/>
              </a:gs>
              <a:gs pos="100000">
                <a:srgbClr val="22374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32001" y="3674372"/>
            <a:ext cx="4444800" cy="2728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38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Char char="•"/>
              <a:defRPr>
                <a:solidFill>
                  <a:srgbClr val="3F3F3F"/>
                </a:solidFill>
              </a:defRPr>
            </a:lvl1pPr>
            <a:lvl2pPr marL="914400" lvl="1" indent="-3746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54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Char char="•"/>
              <a:defRPr>
                <a:solidFill>
                  <a:srgbClr val="3F3F3F"/>
                </a:solidFill>
              </a:defRPr>
            </a:lvl4pPr>
            <a:lvl5pPr marL="2286000" lvl="4" indent="-3308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Char char="•"/>
              <a:defRPr>
                <a:solidFill>
                  <a:srgbClr val="3F3F3F"/>
                </a:solidFill>
              </a:defRPr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1" name="Google Shape;31;p24"/>
          <p:cNvSpPr>
            <a:spLocks noGrp="1"/>
          </p:cNvSpPr>
          <p:nvPr>
            <p:ph type="pic" idx="2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2" name="Google Shape;32;p24"/>
          <p:cNvSpPr txBox="1">
            <a:spLocks noGrp="1"/>
          </p:cNvSpPr>
          <p:nvPr>
            <p:ph type="ctrTitle"/>
          </p:nvPr>
        </p:nvSpPr>
        <p:spPr>
          <a:xfrm>
            <a:off x="7859469" y="2774487"/>
            <a:ext cx="386322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aramond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ubTitle" idx="3"/>
          </p:nvPr>
        </p:nvSpPr>
        <p:spPr>
          <a:xfrm>
            <a:off x="7859469" y="3708115"/>
            <a:ext cx="3863221" cy="141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/>
            </a:lvl9pPr>
          </a:lstStyle>
          <a:p>
            <a:endParaRPr/>
          </a:p>
        </p:txBody>
      </p:sp>
      <p:pic>
        <p:nvPicPr>
          <p:cNvPr id="34" name="Google Shape;3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5242" y="6359429"/>
            <a:ext cx="881186" cy="339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ue contenuti">
  <p:cSld name="1_Due contenuti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5508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38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Char char="•"/>
              <a:defRPr>
                <a:solidFill>
                  <a:srgbClr val="3F3F3F"/>
                </a:solidFill>
              </a:defRPr>
            </a:lvl1pPr>
            <a:lvl2pPr marL="914400" lvl="1" indent="-3746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54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Char char="•"/>
              <a:defRPr>
                <a:solidFill>
                  <a:srgbClr val="3F3F3F"/>
                </a:solidFill>
              </a:defRPr>
            </a:lvl4pPr>
            <a:lvl5pPr marL="2286000" lvl="4" indent="-3308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Char char="•"/>
              <a:defRPr>
                <a:solidFill>
                  <a:srgbClr val="3F3F3F"/>
                </a:solidFill>
              </a:defRPr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52"/>
          <p:cNvSpPr txBox="1">
            <a:spLocks noGrp="1"/>
          </p:cNvSpPr>
          <p:nvPr>
            <p:ph type="body" idx="2"/>
          </p:nvPr>
        </p:nvSpPr>
        <p:spPr>
          <a:xfrm>
            <a:off x="6253200" y="1152525"/>
            <a:ext cx="5508000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5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titolo">
  <p:cSld name="1_Solo titolo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>
  <p:cSld name="Vuoto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zione numeri grandi 1">
  <p:cSld name="Opzione numeri grandi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>
            <a:spLocks noGrp="1"/>
          </p:cNvSpPr>
          <p:nvPr>
            <p:ph type="body" idx="1"/>
          </p:nvPr>
        </p:nvSpPr>
        <p:spPr>
          <a:xfrm>
            <a:off x="1616210" y="2143124"/>
            <a:ext cx="3069500" cy="99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8280"/>
              <a:buNone/>
              <a:defRPr sz="7200" b="1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2"/>
          </p:nvPr>
        </p:nvSpPr>
        <p:spPr>
          <a:xfrm>
            <a:off x="1631968" y="3314505"/>
            <a:ext cx="3069500" cy="305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3860" algn="l">
              <a:spcBef>
                <a:spcPts val="480"/>
              </a:spcBef>
              <a:spcAft>
                <a:spcPts val="0"/>
              </a:spcAft>
              <a:buSzPts val="2760"/>
              <a:buChar char="•"/>
              <a:defRPr>
                <a:solidFill>
                  <a:srgbClr val="3F3F3F"/>
                </a:solidFill>
              </a:defRPr>
            </a:lvl1pPr>
            <a:lvl2pPr marL="914400" lvl="1" indent="-374650" algn="l">
              <a:spcBef>
                <a:spcPts val="600"/>
              </a:spcBef>
              <a:spcAft>
                <a:spcPts val="0"/>
              </a:spcAft>
              <a:buSzPts val="23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5439" algn="l">
              <a:spcBef>
                <a:spcPts val="600"/>
              </a:spcBef>
              <a:spcAft>
                <a:spcPts val="0"/>
              </a:spcAft>
              <a:buSzPts val="1840"/>
              <a:buChar char="•"/>
              <a:defRPr>
                <a:solidFill>
                  <a:srgbClr val="3F3F3F"/>
                </a:solidFill>
              </a:defRPr>
            </a:lvl4pPr>
            <a:lvl5pPr marL="2286000" lvl="4" indent="-330835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>
                <a:solidFill>
                  <a:srgbClr val="3F3F3F"/>
                </a:solidFill>
              </a:defRPr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3"/>
          </p:nvPr>
        </p:nvSpPr>
        <p:spPr>
          <a:xfrm>
            <a:off x="6753360" y="2143124"/>
            <a:ext cx="30695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8280"/>
              <a:buNone/>
              <a:defRPr sz="7200" b="1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4"/>
          </p:nvPr>
        </p:nvSpPr>
        <p:spPr>
          <a:xfrm>
            <a:off x="6753360" y="3314701"/>
            <a:ext cx="3069500" cy="305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body" idx="5"/>
          </p:nvPr>
        </p:nvSpPr>
        <p:spPr>
          <a:xfrm>
            <a:off x="431799" y="1008000"/>
            <a:ext cx="11329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760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955456"/>
      </p:ext>
    </p:extLst>
  </p:cSld>
  <p:clrMapOvr>
    <a:masterClrMapping/>
  </p:clrMapOvr>
  <p:transition spd="med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della sezione con immagine">
  <p:cSld name="Intestazione della sezione con immagine">
    <p:bg>
      <p:bgPr>
        <a:gradFill>
          <a:gsLst>
            <a:gs pos="0">
              <a:srgbClr val="22374E"/>
            </a:gs>
            <a:gs pos="100000">
              <a:srgbClr val="335375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/>
          <p:nvPr/>
        </p:nvSpPr>
        <p:spPr>
          <a:xfrm rot="900000">
            <a:off x="5042826" y="-519717"/>
            <a:ext cx="7777150" cy="7718664"/>
          </a:xfrm>
          <a:custGeom>
            <a:avLst/>
            <a:gdLst/>
            <a:ahLst/>
            <a:cxnLst/>
            <a:rect l="l" t="t" r="r" b="b"/>
            <a:pathLst>
              <a:path w="7777150" h="7718664" extrusionOk="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>
            <a:gsLst>
              <a:gs pos="0">
                <a:srgbClr val="22374E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sz="4400" b="1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Arial"/>
              <a:buNone/>
              <a:defRPr sz="2000" b="1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ftr" idx="11"/>
          </p:nvPr>
        </p:nvSpPr>
        <p:spPr>
          <a:xfrm>
            <a:off x="504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1" name="Google Shape;101;p28"/>
          <p:cNvSpPr/>
          <p:nvPr/>
        </p:nvSpPr>
        <p:spPr>
          <a:xfrm rot="10800000">
            <a:off x="6350256" y="585722"/>
            <a:ext cx="5652866" cy="5578295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rgbClr val="F9FBF2"/>
              </a:gs>
              <a:gs pos="100000">
                <a:srgbClr val="44709D">
                  <a:alpha val="7098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" name="Google Shape;102;p28"/>
          <p:cNvSpPr>
            <a:spLocks noGrp="1"/>
          </p:cNvSpPr>
          <p:nvPr>
            <p:ph type="pic" idx="2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765906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unti elenco come icone">
  <p:cSld name="5 punti elenco come icon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 rot="10800000">
            <a:off x="0" y="-1"/>
            <a:ext cx="8262739" cy="6858000"/>
          </a:xfrm>
          <a:custGeom>
            <a:avLst/>
            <a:gdLst/>
            <a:ahLst/>
            <a:cxnLst/>
            <a:rect l="l" t="t" r="r" b="b"/>
            <a:pathLst>
              <a:path w="8262739" h="6858000" extrusionOk="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>
            <a:gsLst>
              <a:gs pos="0">
                <a:srgbClr val="F9FBF2"/>
              </a:gs>
              <a:gs pos="100000">
                <a:srgbClr val="44709D">
                  <a:alpha val="70588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" name="Google Shape;37;p25"/>
          <p:cNvSpPr/>
          <p:nvPr/>
        </p:nvSpPr>
        <p:spPr>
          <a:xfrm rot="900000">
            <a:off x="-731331" y="24786"/>
            <a:ext cx="7308033" cy="7484336"/>
          </a:xfrm>
          <a:custGeom>
            <a:avLst/>
            <a:gdLst/>
            <a:ahLst/>
            <a:cxnLst/>
            <a:rect l="l" t="t" r="r" b="b"/>
            <a:pathLst>
              <a:path w="7308033" h="7484336" extrusionOk="0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lt1">
              <a:alpha val="454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" name="Google Shape;38;p25"/>
          <p:cNvSpPr/>
          <p:nvPr/>
        </p:nvSpPr>
        <p:spPr>
          <a:xfrm>
            <a:off x="1204282" y="2415051"/>
            <a:ext cx="1260000" cy="1243378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25"/>
          <p:cNvSpPr/>
          <p:nvPr/>
        </p:nvSpPr>
        <p:spPr>
          <a:xfrm>
            <a:off x="3335141" y="2407561"/>
            <a:ext cx="1260000" cy="1258358"/>
          </a:xfrm>
          <a:custGeom>
            <a:avLst/>
            <a:gdLst/>
            <a:ahLst/>
            <a:cxnLst/>
            <a:rect l="l" t="t" r="r" b="b"/>
            <a:pathLst>
              <a:path w="2517880" h="2514600" extrusionOk="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25"/>
          <p:cNvSpPr/>
          <p:nvPr/>
        </p:nvSpPr>
        <p:spPr>
          <a:xfrm>
            <a:off x="5466000" y="2396622"/>
            <a:ext cx="1260000" cy="1280236"/>
          </a:xfrm>
          <a:custGeom>
            <a:avLst/>
            <a:gdLst/>
            <a:ahLst/>
            <a:cxnLst/>
            <a:rect l="l" t="t" r="r" b="b"/>
            <a:pathLst>
              <a:path w="2539572" h="2580358" extrusionOk="0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25"/>
          <p:cNvSpPr/>
          <p:nvPr/>
        </p:nvSpPr>
        <p:spPr>
          <a:xfrm>
            <a:off x="7596859" y="2405818"/>
            <a:ext cx="1260000" cy="1261844"/>
          </a:xfrm>
          <a:custGeom>
            <a:avLst/>
            <a:gdLst/>
            <a:ahLst/>
            <a:cxnLst/>
            <a:rect l="l" t="t" r="r" b="b"/>
            <a:pathLst>
              <a:path w="2480310" h="2483940" extrusionOk="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" name="Google Shape;42;p25"/>
          <p:cNvSpPr/>
          <p:nvPr/>
        </p:nvSpPr>
        <p:spPr>
          <a:xfrm>
            <a:off x="9727717" y="2392224"/>
            <a:ext cx="1260000" cy="1289033"/>
          </a:xfrm>
          <a:custGeom>
            <a:avLst/>
            <a:gdLst/>
            <a:ahLst/>
            <a:cxnLst/>
            <a:rect l="l" t="t" r="r" b="b"/>
            <a:pathLst>
              <a:path w="2731203" h="2794134" extrusionOk="0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431799" y="1008000"/>
            <a:ext cx="11329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>
            <a:spLocks noGrp="1"/>
          </p:cNvSpPr>
          <p:nvPr>
            <p:ph type="pic" idx="2"/>
          </p:nvPr>
        </p:nvSpPr>
        <p:spPr>
          <a:xfrm>
            <a:off x="1494358" y="2719813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5"/>
          <p:cNvSpPr txBox="1">
            <a:spLocks noGrp="1"/>
          </p:cNvSpPr>
          <p:nvPr>
            <p:ph type="body" idx="3"/>
          </p:nvPr>
        </p:nvSpPr>
        <p:spPr>
          <a:xfrm>
            <a:off x="995254" y="395011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4"/>
          </p:nvPr>
        </p:nvSpPr>
        <p:spPr>
          <a:xfrm>
            <a:off x="995254" y="445067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>
            <a:spLocks noGrp="1"/>
          </p:cNvSpPr>
          <p:nvPr>
            <p:ph type="pic" idx="5"/>
          </p:nvPr>
        </p:nvSpPr>
        <p:spPr>
          <a:xfrm>
            <a:off x="3625217" y="2719813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5"/>
          <p:cNvSpPr txBox="1">
            <a:spLocks noGrp="1"/>
          </p:cNvSpPr>
          <p:nvPr>
            <p:ph type="body" idx="6"/>
          </p:nvPr>
        </p:nvSpPr>
        <p:spPr>
          <a:xfrm>
            <a:off x="3126113" y="395011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7"/>
          </p:nvPr>
        </p:nvSpPr>
        <p:spPr>
          <a:xfrm>
            <a:off x="3126113" y="445067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>
            <a:spLocks noGrp="1"/>
          </p:cNvSpPr>
          <p:nvPr>
            <p:ph type="pic" idx="8"/>
          </p:nvPr>
        </p:nvSpPr>
        <p:spPr>
          <a:xfrm>
            <a:off x="5756076" y="2719813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5"/>
          <p:cNvSpPr txBox="1">
            <a:spLocks noGrp="1"/>
          </p:cNvSpPr>
          <p:nvPr>
            <p:ph type="body" idx="9"/>
          </p:nvPr>
        </p:nvSpPr>
        <p:spPr>
          <a:xfrm>
            <a:off x="5256972" y="395011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3"/>
          </p:nvPr>
        </p:nvSpPr>
        <p:spPr>
          <a:xfrm>
            <a:off x="5256972" y="445067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>
            <a:spLocks noGrp="1"/>
          </p:cNvSpPr>
          <p:nvPr>
            <p:ph type="pic" idx="14"/>
          </p:nvPr>
        </p:nvSpPr>
        <p:spPr>
          <a:xfrm>
            <a:off x="7886935" y="2719813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5"/>
          <p:cNvSpPr txBox="1">
            <a:spLocks noGrp="1"/>
          </p:cNvSpPr>
          <p:nvPr>
            <p:ph type="body" idx="15"/>
          </p:nvPr>
        </p:nvSpPr>
        <p:spPr>
          <a:xfrm>
            <a:off x="7387831" y="395011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6"/>
          </p:nvPr>
        </p:nvSpPr>
        <p:spPr>
          <a:xfrm>
            <a:off x="7387831" y="445067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>
            <a:spLocks noGrp="1"/>
          </p:cNvSpPr>
          <p:nvPr>
            <p:ph type="pic" idx="17"/>
          </p:nvPr>
        </p:nvSpPr>
        <p:spPr>
          <a:xfrm>
            <a:off x="10017793" y="2719813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5"/>
          <p:cNvSpPr txBox="1">
            <a:spLocks noGrp="1"/>
          </p:cNvSpPr>
          <p:nvPr>
            <p:ph type="body" idx="18"/>
          </p:nvPr>
        </p:nvSpPr>
        <p:spPr>
          <a:xfrm>
            <a:off x="9518689" y="395011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9"/>
          </p:nvPr>
        </p:nvSpPr>
        <p:spPr>
          <a:xfrm>
            <a:off x="9518689" y="445067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ntestazione della sezione con immagine">
  <p:cSld name="1_Intestazione della sezione con immagine">
    <p:bg>
      <p:bgPr>
        <a:gradFill>
          <a:gsLst>
            <a:gs pos="0">
              <a:srgbClr val="22374E"/>
            </a:gs>
            <a:gs pos="100000">
              <a:srgbClr val="335375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/>
          <p:nvPr/>
        </p:nvSpPr>
        <p:spPr>
          <a:xfrm rot="-900000" flipH="1">
            <a:off x="-643117" y="-519717"/>
            <a:ext cx="7777150" cy="7718664"/>
          </a:xfrm>
          <a:custGeom>
            <a:avLst/>
            <a:gdLst/>
            <a:ahLst/>
            <a:cxnLst/>
            <a:rect l="l" t="t" r="r" b="b"/>
            <a:pathLst>
              <a:path w="7777150" h="7718664" extrusionOk="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>
            <a:gsLst>
              <a:gs pos="0">
                <a:srgbClr val="335375"/>
              </a:gs>
              <a:gs pos="100000">
                <a:srgbClr val="22374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2" name="Google Shape;132;p29"/>
          <p:cNvSpPr/>
          <p:nvPr/>
        </p:nvSpPr>
        <p:spPr>
          <a:xfrm rot="10800000">
            <a:off x="2255" y="454055"/>
            <a:ext cx="6029428" cy="5949890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rgbClr val="22374E"/>
              </a:gs>
              <a:gs pos="100000">
                <a:srgbClr val="511D19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sz="4400" b="1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Arial"/>
              <a:buNone/>
              <a:defRPr sz="2000" b="1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ftr" idx="11"/>
          </p:nvPr>
        </p:nvSpPr>
        <p:spPr>
          <a:xfrm>
            <a:off x="504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37" name="Google Shape;13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5242" y="6359429"/>
            <a:ext cx="881186" cy="339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unti elenco come icone - opzione 1">
  <p:cSld name="3 punti elenco come icone - opzione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/>
          <p:nvPr/>
        </p:nvSpPr>
        <p:spPr>
          <a:xfrm>
            <a:off x="2522438" y="2219689"/>
            <a:ext cx="1869427" cy="1844766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0"/>
          <p:cNvSpPr/>
          <p:nvPr/>
        </p:nvSpPr>
        <p:spPr>
          <a:xfrm>
            <a:off x="4866707" y="1914380"/>
            <a:ext cx="2458587" cy="2455384"/>
          </a:xfrm>
          <a:custGeom>
            <a:avLst/>
            <a:gdLst/>
            <a:ahLst/>
            <a:cxnLst/>
            <a:rect l="l" t="t" r="r" b="b"/>
            <a:pathLst>
              <a:path w="2517880" h="2514600" extrusionOk="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" name="Google Shape;145;p30"/>
          <p:cNvSpPr/>
          <p:nvPr/>
        </p:nvSpPr>
        <p:spPr>
          <a:xfrm>
            <a:off x="7827046" y="2219689"/>
            <a:ext cx="1815606" cy="1844766"/>
          </a:xfrm>
          <a:custGeom>
            <a:avLst/>
            <a:gdLst/>
            <a:ahLst/>
            <a:cxnLst/>
            <a:rect l="l" t="t" r="r" b="b"/>
            <a:pathLst>
              <a:path w="2539572" h="2580358" extrusionOk="0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30"/>
          <p:cNvSpPr>
            <a:spLocks noGrp="1"/>
          </p:cNvSpPr>
          <p:nvPr>
            <p:ph type="pic" idx="2"/>
          </p:nvPr>
        </p:nvSpPr>
        <p:spPr>
          <a:xfrm>
            <a:off x="3146255" y="2831176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0"/>
          <p:cNvSpPr txBox="1">
            <a:spLocks noGrp="1"/>
          </p:cNvSpPr>
          <p:nvPr>
            <p:ph type="body" idx="1"/>
          </p:nvPr>
        </p:nvSpPr>
        <p:spPr>
          <a:xfrm>
            <a:off x="2647151" y="421788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3"/>
          </p:nvPr>
        </p:nvSpPr>
        <p:spPr>
          <a:xfrm>
            <a:off x="2647151" y="471844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>
            <a:spLocks noGrp="1"/>
          </p:cNvSpPr>
          <p:nvPr>
            <p:ph type="pic" idx="4"/>
          </p:nvPr>
        </p:nvSpPr>
        <p:spPr>
          <a:xfrm>
            <a:off x="5785104" y="2831176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0"/>
          <p:cNvSpPr txBox="1">
            <a:spLocks noGrp="1"/>
          </p:cNvSpPr>
          <p:nvPr>
            <p:ph type="body" idx="5"/>
          </p:nvPr>
        </p:nvSpPr>
        <p:spPr>
          <a:xfrm>
            <a:off x="5286000" y="4490958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6"/>
          </p:nvPr>
        </p:nvSpPr>
        <p:spPr>
          <a:xfrm>
            <a:off x="5286000" y="4991513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>
            <a:spLocks noGrp="1"/>
          </p:cNvSpPr>
          <p:nvPr>
            <p:ph type="pic" idx="7"/>
          </p:nvPr>
        </p:nvSpPr>
        <p:spPr>
          <a:xfrm>
            <a:off x="8423953" y="2831176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0"/>
          <p:cNvSpPr txBox="1">
            <a:spLocks noGrp="1"/>
          </p:cNvSpPr>
          <p:nvPr>
            <p:ph type="body" idx="8"/>
          </p:nvPr>
        </p:nvSpPr>
        <p:spPr>
          <a:xfrm>
            <a:off x="7924849" y="421788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9"/>
          </p:nvPr>
        </p:nvSpPr>
        <p:spPr>
          <a:xfrm>
            <a:off x="7924849" y="471844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3F3F3F"/>
                </a:solidFill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3"/>
          </p:nvPr>
        </p:nvSpPr>
        <p:spPr>
          <a:xfrm>
            <a:off x="431799" y="1008000"/>
            <a:ext cx="11329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33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1" name="Google Shape;161;p33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33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3" name="Google Shape;163;p33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33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33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70" name="Google Shape;170;p33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33"/>
          <p:cNvSpPr/>
          <p:nvPr/>
        </p:nvSpPr>
        <p:spPr>
          <a:xfrm rot="900000">
            <a:off x="5042826" y="-519717"/>
            <a:ext cx="7777150" cy="7718664"/>
          </a:xfrm>
          <a:custGeom>
            <a:avLst/>
            <a:gdLst/>
            <a:ahLst/>
            <a:cxnLst/>
            <a:rect l="l" t="t" r="r" b="b"/>
            <a:pathLst>
              <a:path w="7777150" h="7718664" extrusionOk="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>
            <a:gsLst>
              <a:gs pos="0">
                <a:srgbClr val="335375"/>
              </a:gs>
              <a:gs pos="100000">
                <a:srgbClr val="22374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3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85" name="Google Shape;185;p3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0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0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206" name="Google Shape;206;p4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209" name="Google Shape;209;p40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0" name="Google Shape;210;p40"/>
          <p:cNvSpPr/>
          <p:nvPr/>
        </p:nvSpPr>
        <p:spPr>
          <a:xfrm rot="10800000">
            <a:off x="2289031" y="4124464"/>
            <a:ext cx="6004835" cy="2733536"/>
          </a:xfrm>
          <a:custGeom>
            <a:avLst/>
            <a:gdLst/>
            <a:ahLst/>
            <a:cxnLst/>
            <a:rect l="l" t="t" r="r" b="b"/>
            <a:pathLst>
              <a:path w="6004835" h="2733536" extrusionOk="0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>
            <a:gsLst>
              <a:gs pos="0">
                <a:srgbClr val="F9FBF2"/>
              </a:gs>
              <a:gs pos="100000">
                <a:srgbClr val="44709D">
                  <a:alpha val="70588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" name="Google Shape;211;p40"/>
          <p:cNvSpPr/>
          <p:nvPr/>
        </p:nvSpPr>
        <p:spPr>
          <a:xfrm rot="-900000" flipH="1">
            <a:off x="-643117" y="-519717"/>
            <a:ext cx="7777150" cy="7718664"/>
          </a:xfrm>
          <a:custGeom>
            <a:avLst/>
            <a:gdLst/>
            <a:ahLst/>
            <a:cxnLst/>
            <a:rect l="l" t="t" r="r" b="b"/>
            <a:pathLst>
              <a:path w="7777150" h="7718664" extrusionOk="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lt1">
              <a:alpha val="454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2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22" descr="HD-PanelContent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2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22" descr="HDRibbonContent-UniformTrim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2" descr="HDRibbonContent-UniformTrim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20" name="Google Shape;20;p2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0755241" y="6359430"/>
            <a:ext cx="881183" cy="3399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9" r:id="rId5"/>
    <p:sldLayoutId id="2147483660" r:id="rId6"/>
    <p:sldLayoutId id="2147483661" r:id="rId7"/>
    <p:sldLayoutId id="2147483662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80" r:id="rId23"/>
    <p:sldLayoutId id="2147483681" r:id="rId24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uolaleonardo.com/book-italian-language-course-in-italy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niversitaly.it/index.php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7832933" y="652826"/>
            <a:ext cx="3483864" cy="1259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4" name="Google Shape;314;p1"/>
          <p:cNvSpPr txBox="1"/>
          <p:nvPr/>
        </p:nvSpPr>
        <p:spPr>
          <a:xfrm>
            <a:off x="8390665" y="817744"/>
            <a:ext cx="2368400" cy="349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it-IT" sz="3200" b="1" i="0" u="none" strike="noStrike" cap="none" dirty="0" smtClean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rPr>
              <a:t>OPEN DAY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accent1"/>
              </a:buClr>
              <a:buSzPts val="3680"/>
              <a:buFont typeface="Arial"/>
              <a:buNone/>
            </a:pPr>
            <a:endParaRPr sz="20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642177" y="1303636"/>
            <a:ext cx="1865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Garamond"/>
                <a:sym typeface="Garamond"/>
              </a:rPr>
              <a:t>March 7th</a:t>
            </a:r>
            <a:endParaRPr lang="it-IT" sz="2000" b="1" dirty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1" name="Google Shape;338;p1"/>
          <p:cNvSpPr txBox="1"/>
          <p:nvPr/>
        </p:nvSpPr>
        <p:spPr>
          <a:xfrm>
            <a:off x="7375298" y="2390201"/>
            <a:ext cx="439913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STUDY ARCHITECTURE &amp; DESIGN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 ITALY</a:t>
            </a:r>
            <a:endParaRPr sz="400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82" y="5415718"/>
            <a:ext cx="3085366" cy="810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8"/>
          <a:stretch/>
        </p:blipFill>
        <p:spPr>
          <a:xfrm>
            <a:off x="759808" y="568605"/>
            <a:ext cx="5784601" cy="5735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600075" y="626108"/>
            <a:ext cx="11001375" cy="5631817"/>
          </a:xfrm>
          <a:prstGeom prst="rect">
            <a:avLst/>
          </a:prstGeom>
          <a:noFill/>
          <a:ln w="57150">
            <a:solidFill>
              <a:srgbClr val="1B6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7" name="Google Shape;527;p16" descr="elemento decorativo"/>
          <p:cNvSpPr/>
          <p:nvPr/>
        </p:nvSpPr>
        <p:spPr>
          <a:xfrm>
            <a:off x="5727821" y="2033289"/>
            <a:ext cx="931694" cy="946657"/>
          </a:xfrm>
          <a:custGeom>
            <a:avLst/>
            <a:gdLst/>
            <a:ahLst/>
            <a:cxnLst/>
            <a:rect l="l" t="t" r="r" b="b"/>
            <a:pathLst>
              <a:path w="2539572" h="2580358" extrusionOk="0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8" name="Google Shape;528;p16"/>
          <p:cNvSpPr txBox="1">
            <a:spLocks noGrp="1"/>
          </p:cNvSpPr>
          <p:nvPr>
            <p:ph type="body" idx="2"/>
          </p:nvPr>
        </p:nvSpPr>
        <p:spPr>
          <a:xfrm>
            <a:off x="1460630" y="2153198"/>
            <a:ext cx="3590488" cy="374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spcBef>
                <a:spcPts val="1080"/>
              </a:spcBef>
              <a:buClr>
                <a:srgbClr val="1B6BB8"/>
              </a:buClr>
            </a:pPr>
            <a:r>
              <a:rPr lang="it-IT" sz="1800" b="1" dirty="0" err="1"/>
              <a:t>Extensive</a:t>
            </a:r>
            <a:r>
              <a:rPr lang="it-IT" sz="1800" dirty="0"/>
              <a:t> or </a:t>
            </a:r>
            <a:r>
              <a:rPr lang="it-IT" sz="1800" b="1" dirty="0" smtClean="0"/>
              <a:t>intensive </a:t>
            </a:r>
            <a:r>
              <a:rPr lang="it-IT" sz="1800" dirty="0" smtClean="0"/>
              <a:t>format</a:t>
            </a:r>
            <a:endParaRPr lang="it-IT" sz="1800" b="1" dirty="0"/>
          </a:p>
          <a:p>
            <a:pPr marL="285750" lvl="0" indent="-285750">
              <a:spcBef>
                <a:spcPts val="1080"/>
              </a:spcBef>
              <a:buClr>
                <a:srgbClr val="1B6BB8"/>
              </a:buClr>
            </a:pPr>
            <a:r>
              <a:rPr lang="it-IT" sz="1800" b="1" dirty="0"/>
              <a:t>Online</a:t>
            </a:r>
            <a:r>
              <a:rPr lang="it-IT" sz="1800" dirty="0"/>
              <a:t> or </a:t>
            </a:r>
            <a:r>
              <a:rPr lang="it-IT" sz="1800" b="1" dirty="0" smtClean="0"/>
              <a:t>on-site </a:t>
            </a:r>
            <a:r>
              <a:rPr lang="it-IT" sz="1800" dirty="0" smtClean="0"/>
              <a:t>format</a:t>
            </a:r>
            <a:endParaRPr sz="1800" dirty="0" smtClean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Clr>
                <a:srgbClr val="1B6BB8"/>
              </a:buClr>
              <a:buSzPts val="2760"/>
              <a:buChar char="•"/>
            </a:pPr>
            <a:r>
              <a:rPr lang="it-IT" sz="1800" dirty="0" err="1" smtClean="0"/>
              <a:t>Good</a:t>
            </a:r>
            <a:r>
              <a:rPr lang="it-IT" sz="1800" dirty="0" smtClean="0"/>
              <a:t> </a:t>
            </a:r>
            <a:r>
              <a:rPr lang="it-IT" sz="1800" dirty="0" err="1" smtClean="0"/>
              <a:t>knowledge</a:t>
            </a:r>
            <a:r>
              <a:rPr lang="it-IT" sz="1800" dirty="0" smtClean="0"/>
              <a:t> of </a:t>
            </a:r>
            <a:r>
              <a:rPr lang="it-IT" sz="1800" b="1" dirty="0" smtClean="0"/>
              <a:t>English</a:t>
            </a:r>
            <a:r>
              <a:rPr lang="it-IT" sz="1800" dirty="0" smtClean="0"/>
              <a:t> </a:t>
            </a:r>
            <a:r>
              <a:rPr lang="it-IT" sz="1800" dirty="0" err="1" smtClean="0"/>
              <a:t>required</a:t>
            </a:r>
            <a:r>
              <a:rPr lang="it-IT" sz="1800" dirty="0" smtClean="0"/>
              <a:t> for the English curricula, and of </a:t>
            </a:r>
            <a:r>
              <a:rPr lang="it-IT" sz="1800" b="1" dirty="0" err="1" smtClean="0"/>
              <a:t>Italian</a:t>
            </a:r>
            <a:r>
              <a:rPr lang="it-IT" sz="1800" dirty="0" smtClean="0"/>
              <a:t> for the </a:t>
            </a:r>
            <a:r>
              <a:rPr lang="it-IT" sz="1800" dirty="0" err="1" smtClean="0"/>
              <a:t>Italian</a:t>
            </a:r>
            <a:r>
              <a:rPr lang="it-IT" sz="1800" dirty="0" smtClean="0"/>
              <a:t> curricula</a:t>
            </a:r>
          </a:p>
          <a:p>
            <a:pPr marL="285750" indent="-285750">
              <a:spcBef>
                <a:spcPts val="1080"/>
              </a:spcBef>
              <a:buClr>
                <a:srgbClr val="1B6BB8"/>
              </a:buClr>
            </a:pPr>
            <a:r>
              <a:rPr lang="en-US" sz="1800" dirty="0" smtClean="0"/>
              <a:t>Min</a:t>
            </a:r>
            <a:r>
              <a:rPr lang="en-US" sz="1800" dirty="0"/>
              <a:t>. </a:t>
            </a:r>
            <a:r>
              <a:rPr lang="en-US" sz="1800" b="1" dirty="0"/>
              <a:t>5 participants </a:t>
            </a:r>
            <a:r>
              <a:rPr lang="en-US" sz="1800" dirty="0"/>
              <a:t>or reduction in number of lessons delivered</a:t>
            </a: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Clr>
                <a:srgbClr val="1B6BB8"/>
              </a:buClr>
              <a:buSzPts val="2760"/>
              <a:buChar char="•"/>
            </a:pPr>
            <a:endParaRPr dirty="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1B6BB8"/>
              </a:buClr>
              <a:buSzPts val="2760"/>
              <a:buNone/>
            </a:pPr>
            <a:endParaRPr dirty="0"/>
          </a:p>
        </p:txBody>
      </p:sp>
      <p:sp>
        <p:nvSpPr>
          <p:cNvPr id="529" name="Google Shape;529;p16"/>
          <p:cNvSpPr/>
          <p:nvPr/>
        </p:nvSpPr>
        <p:spPr>
          <a:xfrm>
            <a:off x="5539563" y="1892595"/>
            <a:ext cx="1213797" cy="128654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0" name="Google Shape;530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91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600" b="1" dirty="0" smtClean="0">
                <a:solidFill>
                  <a:srgbClr val="1B6BB8"/>
                </a:solidFill>
              </a:rPr>
              <a:t>General </a:t>
            </a:r>
            <a:r>
              <a:rPr lang="it-IT" sz="3600" b="1" dirty="0" err="1" smtClean="0">
                <a:solidFill>
                  <a:srgbClr val="1B6BB8"/>
                </a:solidFill>
              </a:rPr>
              <a:t>course</a:t>
            </a:r>
            <a:r>
              <a:rPr lang="it-IT" sz="3600" b="1" dirty="0" smtClean="0">
                <a:solidFill>
                  <a:srgbClr val="1B6BB8"/>
                </a:solidFill>
              </a:rPr>
              <a:t> </a:t>
            </a:r>
            <a:r>
              <a:rPr lang="it-IT" sz="3600" b="1" dirty="0" err="1" smtClean="0">
                <a:solidFill>
                  <a:srgbClr val="1B6BB8"/>
                </a:solidFill>
              </a:rPr>
              <a:t>contents</a:t>
            </a:r>
            <a:r>
              <a:rPr lang="it-IT" sz="3600" b="1" dirty="0" smtClean="0">
                <a:solidFill>
                  <a:srgbClr val="1B6BB8"/>
                </a:solidFill>
              </a:rPr>
              <a:t> &amp; </a:t>
            </a:r>
            <a:r>
              <a:rPr lang="it-IT" sz="3600" b="1" dirty="0" err="1" smtClean="0">
                <a:solidFill>
                  <a:srgbClr val="1B6BB8"/>
                </a:solidFill>
              </a:rPr>
              <a:t>structure</a:t>
            </a:r>
            <a:endParaRPr sz="3600" b="1" dirty="0">
              <a:solidFill>
                <a:srgbClr val="1B6BB8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527841" y="2153198"/>
            <a:ext cx="2284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1B6BB8"/>
                </a:solidFill>
                <a:latin typeface="Garamond" panose="02020404030301010803" pitchFamily="18" charset="0"/>
              </a:rPr>
              <a:t>2 </a:t>
            </a:r>
            <a:r>
              <a:rPr lang="it-IT" sz="2000" b="1" dirty="0" err="1" smtClean="0">
                <a:solidFill>
                  <a:srgbClr val="1B6BB8"/>
                </a:solidFill>
                <a:latin typeface="Garamond" panose="02020404030301010803" pitchFamily="18" charset="0"/>
              </a:rPr>
              <a:t>main</a:t>
            </a:r>
            <a:r>
              <a:rPr lang="it-IT" sz="2000" b="1" dirty="0" smtClean="0">
                <a:solidFill>
                  <a:srgbClr val="1B6BB8"/>
                </a:solidFill>
                <a:latin typeface="Garamond" panose="02020404030301010803" pitchFamily="18" charset="0"/>
              </a:rPr>
              <a:t> </a:t>
            </a:r>
            <a:r>
              <a:rPr lang="it-IT" sz="2000" b="1" dirty="0" err="1" smtClean="0">
                <a:solidFill>
                  <a:srgbClr val="1B6BB8"/>
                </a:solidFill>
                <a:latin typeface="Garamond" panose="02020404030301010803" pitchFamily="18" charset="0"/>
              </a:rPr>
              <a:t>sections</a:t>
            </a:r>
            <a:endParaRPr lang="it-IT" sz="2000" b="1" dirty="0">
              <a:solidFill>
                <a:srgbClr val="1B6BB8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Google Shape;444;p9" descr="Docente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6049" y="2949350"/>
            <a:ext cx="621792" cy="62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47;p9" descr="Gruppo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1987" y="2953418"/>
            <a:ext cx="621792" cy="621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6060667" y="3674126"/>
            <a:ext cx="2312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610"/>
            </a:pP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Subject-specific topics</a:t>
            </a:r>
          </a:p>
          <a:p>
            <a:pPr lvl="0" algn="ctr">
              <a:buSzPts val="1610"/>
            </a:pPr>
            <a:endParaRPr lang="en-US" sz="1600" dirty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lvl="0" algn="ctr">
              <a:buSzPts val="1610"/>
            </a:pP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History </a:t>
            </a:r>
            <a:r>
              <a:rPr lang="en-US" sz="1600" dirty="0">
                <a:solidFill>
                  <a:srgbClr val="3F3F3F"/>
                </a:solidFill>
                <a:latin typeface="Garamond" panose="02020404030301010803" pitchFamily="18" charset="0"/>
              </a:rPr>
              <a:t>of art and Architecture, Representation, </a:t>
            </a:r>
            <a:r>
              <a:rPr lang="en-US" sz="1600" dirty="0" err="1">
                <a:solidFill>
                  <a:srgbClr val="3F3F3F"/>
                </a:solidFill>
                <a:latin typeface="Garamond" panose="02020404030301010803" pitchFamily="18" charset="0"/>
              </a:rPr>
              <a:t>Maths</a:t>
            </a:r>
            <a:r>
              <a:rPr lang="en-US" sz="1600" dirty="0">
                <a:solidFill>
                  <a:srgbClr val="3F3F3F"/>
                </a:solidFill>
                <a:latin typeface="Garamond" panose="02020404030301010803" pitchFamily="18" charset="0"/>
              </a:rPr>
              <a:t>, Physics, </a:t>
            </a: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etc.</a:t>
            </a:r>
          </a:p>
          <a:p>
            <a:pPr lvl="0" algn="ctr">
              <a:buSzPts val="1610"/>
            </a:pPr>
            <a:endParaRPr lang="en-US" sz="1600" dirty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lvl="0" algn="ctr">
              <a:buSzPts val="1610"/>
            </a:pP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Theory </a:t>
            </a:r>
            <a:r>
              <a:rPr lang="en-US" sz="1600" dirty="0">
                <a:solidFill>
                  <a:srgbClr val="3F3F3F"/>
                </a:solidFill>
                <a:latin typeface="Garamond" panose="02020404030301010803" pitchFamily="18" charset="0"/>
              </a:rPr>
              <a:t>and practice.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8979172" y="3674126"/>
            <a:ext cx="2287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3F3F3F"/>
                </a:solidFill>
                <a:latin typeface="Garamond" panose="02020404030301010803" pitchFamily="18" charset="0"/>
              </a:rPr>
              <a:t>Logical </a:t>
            </a: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reasoning</a:t>
            </a:r>
          </a:p>
          <a:p>
            <a:pPr algn="ctr"/>
            <a:endParaRPr lang="en-US" sz="1600" dirty="0" smtClean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Problem </a:t>
            </a:r>
            <a:r>
              <a:rPr lang="en-US" sz="1600" dirty="0">
                <a:solidFill>
                  <a:srgbClr val="3F3F3F"/>
                </a:solidFill>
                <a:latin typeface="Garamond" panose="02020404030301010803" pitchFamily="18" charset="0"/>
              </a:rPr>
              <a:t>solving, promote or defend a particular point of view, arguments.</a:t>
            </a:r>
          </a:p>
        </p:txBody>
      </p:sp>
      <p:cxnSp>
        <p:nvCxnSpPr>
          <p:cNvPr id="13" name="Connettore 4 12"/>
          <p:cNvCxnSpPr>
            <a:stCxn id="2" idx="1"/>
            <a:endCxn id="10" idx="0"/>
          </p:cNvCxnSpPr>
          <p:nvPr/>
        </p:nvCxnSpPr>
        <p:spPr>
          <a:xfrm rot="10800000" flipV="1">
            <a:off x="7216945" y="2353252"/>
            <a:ext cx="310896" cy="596097"/>
          </a:xfrm>
          <a:prstGeom prst="bentConnector2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14"/>
          <p:cNvCxnSpPr>
            <a:stCxn id="2" idx="3"/>
            <a:endCxn id="11" idx="0"/>
          </p:cNvCxnSpPr>
          <p:nvPr/>
        </p:nvCxnSpPr>
        <p:spPr>
          <a:xfrm>
            <a:off x="9811987" y="2353253"/>
            <a:ext cx="310896" cy="600165"/>
          </a:xfrm>
          <a:prstGeom prst="bentConnector2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124601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00075" y="626108"/>
            <a:ext cx="11001375" cy="5631817"/>
          </a:xfrm>
          <a:prstGeom prst="rect">
            <a:avLst/>
          </a:prstGeom>
          <a:noFill/>
          <a:ln w="57150">
            <a:solidFill>
              <a:srgbClr val="1B6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3" y="830056"/>
            <a:ext cx="9601196" cy="773516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solidFill>
                  <a:srgbClr val="3F3F3F"/>
                </a:solidFill>
              </a:rPr>
              <a:t>Our</a:t>
            </a:r>
            <a:r>
              <a:rPr lang="it-IT" sz="3800" b="1" dirty="0" smtClean="0">
                <a:solidFill>
                  <a:srgbClr val="3F3F3F"/>
                </a:solidFill>
              </a:rPr>
              <a:t> </a:t>
            </a:r>
            <a:r>
              <a:rPr lang="it-IT" sz="3800" b="1" dirty="0" err="1" smtClean="0">
                <a:solidFill>
                  <a:srgbClr val="3F3F3F"/>
                </a:solidFill>
              </a:rPr>
              <a:t>Preparation</a:t>
            </a:r>
            <a:r>
              <a:rPr lang="it-IT" sz="3800" b="1" dirty="0" smtClean="0">
                <a:solidFill>
                  <a:srgbClr val="3F3F3F"/>
                </a:solidFill>
              </a:rPr>
              <a:t> </a:t>
            </a:r>
            <a:r>
              <a:rPr lang="it-IT" sz="3800" b="1" dirty="0" err="1" smtClean="0">
                <a:solidFill>
                  <a:srgbClr val="3F3F3F"/>
                </a:solidFill>
              </a:rPr>
              <a:t>courses</a:t>
            </a:r>
            <a:r>
              <a:rPr lang="it-IT" sz="3800" b="1" dirty="0" smtClean="0">
                <a:solidFill>
                  <a:srgbClr val="3F3F3F"/>
                </a:solidFill>
              </a:rPr>
              <a:t>: Architecture</a:t>
            </a:r>
            <a:endParaRPr lang="it-IT" sz="3800" dirty="0">
              <a:solidFill>
                <a:srgbClr val="3F3F3F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52466"/>
              </p:ext>
            </p:extLst>
          </p:nvPr>
        </p:nvGraphicFramePr>
        <p:xfrm>
          <a:off x="1295401" y="1638459"/>
          <a:ext cx="9601198" cy="4099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103">
                  <a:extLst>
                    <a:ext uri="{9D8B030D-6E8A-4147-A177-3AD203B41FA5}">
                      <a16:colId xmlns:a16="http://schemas.microsoft.com/office/drawing/2014/main" val="4228711863"/>
                    </a:ext>
                  </a:extLst>
                </a:gridCol>
                <a:gridCol w="3775547">
                  <a:extLst>
                    <a:ext uri="{9D8B030D-6E8A-4147-A177-3AD203B41FA5}">
                      <a16:colId xmlns:a16="http://schemas.microsoft.com/office/drawing/2014/main" val="2910620519"/>
                    </a:ext>
                  </a:extLst>
                </a:gridCol>
                <a:gridCol w="3775548">
                  <a:extLst>
                    <a:ext uri="{9D8B030D-6E8A-4147-A177-3AD203B41FA5}">
                      <a16:colId xmlns:a16="http://schemas.microsoft.com/office/drawing/2014/main" val="224208357"/>
                    </a:ext>
                  </a:extLst>
                </a:gridCol>
              </a:tblGrid>
              <a:tr h="496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EXTENSIVE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PREP.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COURSE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INTENSIVE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PREP.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COURSE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B6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65077"/>
                  </a:ext>
                </a:extLst>
              </a:tr>
              <a:tr h="3786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Duration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10 weeks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4 weeks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207718"/>
                  </a:ext>
                </a:extLst>
              </a:tr>
              <a:tr h="3858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15</a:t>
                      </a:r>
                      <a:r>
                        <a:rPr lang="en-US" sz="1600" baseline="300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June</a:t>
                      </a:r>
                      <a:r>
                        <a:rPr lang="en-US" sz="1600" baseline="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</a:t>
                      </a:r>
                      <a:r>
                        <a:rPr lang="en-US" sz="1600" baseline="300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it-IT" sz="1600" dirty="0" smtClean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June</a:t>
                      </a:r>
                      <a:r>
                        <a:rPr lang="en-US" sz="16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 24</a:t>
                      </a:r>
                      <a:r>
                        <a:rPr lang="en-US" sz="1600" b="0" i="0" u="none" strike="noStrike" cap="none" baseline="300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th</a:t>
                      </a:r>
                      <a:r>
                        <a:rPr lang="en-US" sz="16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 – July 19</a:t>
                      </a:r>
                      <a:r>
                        <a:rPr lang="en-US" sz="1600" b="0" i="0" u="none" strike="noStrike" cap="none" baseline="300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th</a:t>
                      </a:r>
                      <a:r>
                        <a:rPr lang="en-US" sz="16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1600" b="0" i="0" u="none" strike="noStrike" cap="none" baseline="30000" dirty="0" smtClean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743390"/>
                  </a:ext>
                </a:extLst>
              </a:tr>
              <a:tr h="872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Schedule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Around 2 to 3 hours per day</a:t>
                      </a:r>
                      <a:r>
                        <a:rPr lang="en-US" sz="1600" baseline="0" dirty="0" smtClean="0">
                          <a:effectLst/>
                          <a:latin typeface="Garamond" panose="02020404030301010803" pitchFamily="18" charset="0"/>
                        </a:rPr>
                        <a:t>, generally </a:t>
                      </a: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in the early afternoon (Italian time)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Monday to </a:t>
                      </a: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Friday</a:t>
                      </a:r>
                      <a:r>
                        <a:rPr lang="en-US" sz="1600" baseline="0" dirty="0" smtClean="0">
                          <a:effectLst/>
                          <a:latin typeface="Garamond" panose="02020404030301010803" pitchFamily="18" charset="0"/>
                        </a:rPr>
                        <a:t> all day long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(with breaks in-between).</a:t>
                      </a: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n-US" sz="16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effectLst/>
                          <a:latin typeface="Garamond" panose="02020404030301010803" pitchFamily="18" charset="0"/>
                        </a:rPr>
                        <a:t>Sometimes on </a:t>
                      </a: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Saturday</a:t>
                      </a:r>
                      <a:endParaRPr lang="it-IT" sz="1600" dirty="0" smtClean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6443333"/>
                  </a:ext>
                </a:extLst>
              </a:tr>
              <a:tr h="401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 &amp; </a:t>
                      </a:r>
                      <a:r>
                        <a:rPr lang="it-IT" sz="1600" dirty="0" err="1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Online, English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Onsite</a:t>
                      </a:r>
                      <a:r>
                        <a:rPr lang="it-IT" sz="16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it-IT" sz="1600" baseline="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English or </a:t>
                      </a:r>
                      <a:r>
                        <a:rPr lang="it-IT" sz="1600" baseline="0" dirty="0" err="1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4824927"/>
                  </a:ext>
                </a:extLst>
              </a:tr>
              <a:tr h="50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5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Number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of lessons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B6B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140 lessons (45 minutes each)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34927"/>
                  </a:ext>
                </a:extLst>
              </a:tr>
              <a:tr h="441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Topics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B6BB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General culture, Logic, History of art and Architecture, Representation, </a:t>
                      </a:r>
                      <a:r>
                        <a:rPr lang="en-US" sz="16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Maths</a:t>
                      </a:r>
                      <a:r>
                        <a:rPr lang="en-US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 and Physics</a:t>
                      </a:r>
                      <a:endParaRPr lang="it-IT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606884"/>
                  </a:ext>
                </a:extLst>
              </a:tr>
              <a:tr h="613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Language &amp; Price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€ 1.870 + € 30 registration fee</a:t>
                      </a:r>
                      <a:endParaRPr lang="it-IT" sz="1600" dirty="0" smtClean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English:  € 1.870 + €</a:t>
                      </a:r>
                      <a:r>
                        <a:rPr lang="en-US" sz="1600" baseline="0" dirty="0" smtClean="0">
                          <a:effectLst/>
                          <a:latin typeface="Garamond" panose="02020404030301010803" pitchFamily="18" charset="0"/>
                        </a:rPr>
                        <a:t> 70 </a:t>
                      </a: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registration fee</a:t>
                      </a:r>
                      <a:endParaRPr lang="it-IT" sz="1600" dirty="0" smtClean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</a:t>
                      </a:r>
                      <a:r>
                        <a:rPr lang="it-IT" sz="16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it-IT" sz="1600" baseline="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€ 1.570 </a:t>
                      </a: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+ € 70 registration fee</a:t>
                      </a:r>
                      <a:endParaRPr lang="it-IT" sz="1600" dirty="0" smtClean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7290806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468712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3" y="830056"/>
            <a:ext cx="9601196" cy="773516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solidFill>
                  <a:srgbClr val="3F3F3F"/>
                </a:solidFill>
              </a:rPr>
              <a:t>Our</a:t>
            </a:r>
            <a:r>
              <a:rPr lang="it-IT" sz="3800" b="1" dirty="0" smtClean="0">
                <a:solidFill>
                  <a:srgbClr val="3F3F3F"/>
                </a:solidFill>
              </a:rPr>
              <a:t> </a:t>
            </a:r>
            <a:r>
              <a:rPr lang="it-IT" sz="3800" b="1" dirty="0" err="1" smtClean="0">
                <a:solidFill>
                  <a:srgbClr val="3F3F3F"/>
                </a:solidFill>
              </a:rPr>
              <a:t>Preparation</a:t>
            </a:r>
            <a:r>
              <a:rPr lang="it-IT" sz="3800" b="1" dirty="0" smtClean="0">
                <a:solidFill>
                  <a:srgbClr val="3F3F3F"/>
                </a:solidFill>
              </a:rPr>
              <a:t> </a:t>
            </a:r>
            <a:r>
              <a:rPr lang="it-IT" sz="3800" b="1" dirty="0" err="1" smtClean="0">
                <a:solidFill>
                  <a:srgbClr val="3F3F3F"/>
                </a:solidFill>
              </a:rPr>
              <a:t>courses</a:t>
            </a:r>
            <a:r>
              <a:rPr lang="it-IT" sz="3800" b="1" dirty="0" smtClean="0">
                <a:solidFill>
                  <a:srgbClr val="3F3F3F"/>
                </a:solidFill>
              </a:rPr>
              <a:t>: Design</a:t>
            </a:r>
            <a:endParaRPr lang="it-IT" sz="3800" dirty="0">
              <a:solidFill>
                <a:srgbClr val="3F3F3F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19216"/>
              </p:ext>
            </p:extLst>
          </p:nvPr>
        </p:nvGraphicFramePr>
        <p:xfrm>
          <a:off x="1295401" y="1638459"/>
          <a:ext cx="9601198" cy="3516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103">
                  <a:extLst>
                    <a:ext uri="{9D8B030D-6E8A-4147-A177-3AD203B41FA5}">
                      <a16:colId xmlns:a16="http://schemas.microsoft.com/office/drawing/2014/main" val="4228711863"/>
                    </a:ext>
                  </a:extLst>
                </a:gridCol>
                <a:gridCol w="7551095">
                  <a:extLst>
                    <a:ext uri="{9D8B030D-6E8A-4147-A177-3AD203B41FA5}">
                      <a16:colId xmlns:a16="http://schemas.microsoft.com/office/drawing/2014/main" val="2910620519"/>
                    </a:ext>
                  </a:extLst>
                </a:gridCol>
              </a:tblGrid>
              <a:tr h="422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INTENSIVE PREPARATION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COURSE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B6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65077"/>
                  </a:ext>
                </a:extLst>
              </a:tr>
              <a:tr h="4157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Duration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4 weeks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207718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24</a:t>
                      </a:r>
                      <a:r>
                        <a:rPr lang="en-US" sz="1600" baseline="300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July 19</a:t>
                      </a:r>
                      <a:r>
                        <a:rPr lang="en-US" sz="1600" baseline="300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it-IT" sz="1600" dirty="0" smtClean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0239697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Schedule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Monday to Friday</a:t>
                      </a:r>
                      <a:r>
                        <a:rPr lang="en-US" sz="1600" baseline="0" dirty="0" smtClean="0">
                          <a:effectLst/>
                          <a:latin typeface="Garamond" panose="02020404030301010803" pitchFamily="18" charset="0"/>
                        </a:rPr>
                        <a:t> all day long </a:t>
                      </a: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(with breaks in-between). </a:t>
                      </a:r>
                      <a:r>
                        <a:rPr lang="en-US" sz="1600" baseline="0" dirty="0" smtClean="0">
                          <a:effectLst/>
                          <a:latin typeface="Garamond" panose="02020404030301010803" pitchFamily="18" charset="0"/>
                        </a:rPr>
                        <a:t>Sometimes on </a:t>
                      </a: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Saturday</a:t>
                      </a:r>
                      <a:endParaRPr lang="it-IT" sz="1600" dirty="0" smtClean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6443333"/>
                  </a:ext>
                </a:extLst>
              </a:tr>
              <a:tr h="432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Number of lessons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140 lessons (45 minutes each)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3834927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Topics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General knowledge, Logic, Verbal comprehension</a:t>
                      </a:r>
                      <a:r>
                        <a:rPr lang="it-IT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en-US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br>
                        <a:rPr lang="en-US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n-US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Geometry and Representation, History of art and design</a:t>
                      </a:r>
                      <a:endParaRPr lang="it-IT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0606884"/>
                  </a:ext>
                </a:extLst>
              </a:tr>
              <a:tr h="376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Language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Italian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7290806"/>
                  </a:ext>
                </a:extLst>
              </a:tr>
              <a:tr h="384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Price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Garamond" panose="02020404030301010803" pitchFamily="18" charset="0"/>
                        </a:rPr>
                        <a:t>€ 1.570 + € 70 registration fee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6154337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600145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00075" y="626108"/>
            <a:ext cx="11001375" cy="5631817"/>
          </a:xfrm>
          <a:prstGeom prst="rect">
            <a:avLst/>
          </a:prstGeom>
          <a:noFill/>
          <a:ln w="57150">
            <a:solidFill>
              <a:srgbClr val="1B6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9417"/>
              </p:ext>
            </p:extLst>
          </p:nvPr>
        </p:nvGraphicFramePr>
        <p:xfrm>
          <a:off x="1176930" y="2048869"/>
          <a:ext cx="9914742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7452">
                  <a:extLst>
                    <a:ext uri="{9D8B030D-6E8A-4147-A177-3AD203B41FA5}">
                      <a16:colId xmlns:a16="http://schemas.microsoft.com/office/drawing/2014/main" val="3930952296"/>
                    </a:ext>
                  </a:extLst>
                </a:gridCol>
                <a:gridCol w="1349708">
                  <a:extLst>
                    <a:ext uri="{9D8B030D-6E8A-4147-A177-3AD203B41FA5}">
                      <a16:colId xmlns:a16="http://schemas.microsoft.com/office/drawing/2014/main" val="4205384956"/>
                    </a:ext>
                  </a:extLst>
                </a:gridCol>
                <a:gridCol w="1349708">
                  <a:extLst>
                    <a:ext uri="{9D8B030D-6E8A-4147-A177-3AD203B41FA5}">
                      <a16:colId xmlns:a16="http://schemas.microsoft.com/office/drawing/2014/main" val="112583972"/>
                    </a:ext>
                  </a:extLst>
                </a:gridCol>
                <a:gridCol w="1473573">
                  <a:extLst>
                    <a:ext uri="{9D8B030D-6E8A-4147-A177-3AD203B41FA5}">
                      <a16:colId xmlns:a16="http://schemas.microsoft.com/office/drawing/2014/main" val="2423189080"/>
                    </a:ext>
                  </a:extLst>
                </a:gridCol>
                <a:gridCol w="1567940">
                  <a:extLst>
                    <a:ext uri="{9D8B030D-6E8A-4147-A177-3AD203B41FA5}">
                      <a16:colId xmlns:a16="http://schemas.microsoft.com/office/drawing/2014/main" val="4220670319"/>
                    </a:ext>
                  </a:extLst>
                </a:gridCol>
                <a:gridCol w="1316361">
                  <a:extLst>
                    <a:ext uri="{9D8B030D-6E8A-4147-A177-3AD203B41FA5}">
                      <a16:colId xmlns:a16="http://schemas.microsoft.com/office/drawing/2014/main" val="3697754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700" u="none" strike="noStrike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Monday</a:t>
                      </a:r>
                      <a:endParaRPr lang="it-IT" sz="17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Tuesday</a:t>
                      </a:r>
                      <a:endParaRPr lang="it-IT" sz="17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Wednesday</a:t>
                      </a:r>
                      <a:endParaRPr lang="it-IT" sz="17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Thursday</a:t>
                      </a:r>
                      <a:endParaRPr lang="it-IT" sz="17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Friday</a:t>
                      </a:r>
                      <a:endParaRPr lang="it-IT" sz="17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69377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Logics</a:t>
                      </a:r>
                      <a:endParaRPr lang="it-IT" sz="17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0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40728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u="none" strike="noStrike" dirty="0">
                          <a:effectLst/>
                          <a:latin typeface="Garamond" panose="02020404030301010803" pitchFamily="18" charset="0"/>
                        </a:rPr>
                        <a:t>Math and </a:t>
                      </a:r>
                      <a:r>
                        <a:rPr lang="it-IT" sz="1700" b="1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Physics</a:t>
                      </a:r>
                      <a:endParaRPr lang="it-IT" sz="17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15:30 - 17:30</a:t>
                      </a:r>
                      <a:endParaRPr lang="it-IT" sz="1700" b="0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0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15:30 - 17:00</a:t>
                      </a:r>
                      <a:endParaRPr lang="it-IT" sz="1700" b="0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0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15:30 - 17:00</a:t>
                      </a:r>
                      <a:endParaRPr lang="it-IT" sz="1700" b="0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93201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Chemistry</a:t>
                      </a:r>
                      <a:endParaRPr lang="it-IT" sz="1700" b="1" i="0" u="none" strike="noStrike" dirty="0">
                        <a:solidFill>
                          <a:srgbClr val="FF66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u="none" strike="noStrike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0" u="none" strike="noStrike">
                        <a:solidFill>
                          <a:srgbClr val="FF66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0" u="none" strike="noStrike">
                        <a:solidFill>
                          <a:srgbClr val="FF66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18:20 - 19:00</a:t>
                      </a:r>
                      <a:endParaRPr lang="it-IT" sz="1700" b="1" i="0" u="none" strike="noStrike">
                        <a:solidFill>
                          <a:srgbClr val="FF66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0" u="none" strike="noStrike">
                        <a:solidFill>
                          <a:srgbClr val="FF66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5855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Biology</a:t>
                      </a:r>
                      <a:endParaRPr lang="it-IT" sz="1700" b="1" i="0" u="none" strike="noStrike" dirty="0">
                        <a:solidFill>
                          <a:srgbClr val="008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0" u="none" strike="noStrike">
                        <a:solidFill>
                          <a:srgbClr val="008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0" u="none" strike="noStrike">
                        <a:solidFill>
                          <a:srgbClr val="008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effectLst/>
                          <a:latin typeface="Garamond" panose="02020404030301010803" pitchFamily="18" charset="0"/>
                        </a:rPr>
                        <a:t>17:00 </a:t>
                      </a:r>
                      <a:r>
                        <a:rPr lang="it-IT" sz="1700" u="none" strike="noStrike" dirty="0" smtClean="0">
                          <a:effectLst/>
                          <a:latin typeface="Garamond" panose="02020404030301010803" pitchFamily="18" charset="0"/>
                        </a:rPr>
                        <a:t>- 18:20</a:t>
                      </a:r>
                      <a:endParaRPr lang="it-IT" sz="1700" b="1" i="0" u="none" strike="noStrike" dirty="0">
                        <a:solidFill>
                          <a:srgbClr val="008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0" u="none" strike="noStrike">
                        <a:solidFill>
                          <a:srgbClr val="008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19922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u="none" strike="noStrike" dirty="0">
                          <a:effectLst/>
                          <a:latin typeface="Garamond" panose="02020404030301010803" pitchFamily="18" charset="0"/>
                        </a:rPr>
                        <a:t>General </a:t>
                      </a:r>
                      <a:r>
                        <a:rPr lang="it-IT" sz="17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Knowledge</a:t>
                      </a:r>
                      <a:endParaRPr lang="it-IT" sz="1700" b="1" i="0" u="none" strike="noStrike" dirty="0">
                        <a:solidFill>
                          <a:srgbClr val="9933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0" i="0" u="none" strike="noStrike">
                        <a:solidFill>
                          <a:srgbClr val="9933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15:00 - 16:30</a:t>
                      </a:r>
                      <a:endParaRPr lang="it-IT" sz="1700" b="0" i="0" u="none" strike="noStrike">
                        <a:solidFill>
                          <a:srgbClr val="9933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0" u="none" strike="noStrike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0" u="none" strike="noStrike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u="none" strike="noStrike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8105337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361688" y="852332"/>
            <a:ext cx="353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1B6BB8"/>
                </a:solidFill>
                <a:latin typeface="Garamond" panose="02020404030301010803" pitchFamily="18" charset="0"/>
              </a:rPr>
              <a:t>Example</a:t>
            </a:r>
            <a:r>
              <a:rPr lang="it-IT" sz="2800" b="1" dirty="0" smtClean="0">
                <a:solidFill>
                  <a:srgbClr val="1B6BB8"/>
                </a:solidFill>
                <a:latin typeface="Garamond" panose="02020404030301010803" pitchFamily="18" charset="0"/>
              </a:rPr>
              <a:t> of schedule </a:t>
            </a:r>
            <a:endParaRPr lang="it-IT" sz="2800" b="1" dirty="0">
              <a:solidFill>
                <a:srgbClr val="1B6BB8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11964" y="1477634"/>
            <a:ext cx="353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1B6BB8"/>
                </a:solidFill>
                <a:latin typeface="Garamond" panose="02020404030301010803" pitchFamily="18" charset="0"/>
              </a:rPr>
              <a:t>Extensive</a:t>
            </a:r>
            <a:r>
              <a:rPr lang="it-IT" sz="2400" b="1" dirty="0" smtClean="0">
                <a:solidFill>
                  <a:srgbClr val="1B6BB8"/>
                </a:solidFill>
                <a:latin typeface="Garamond" panose="02020404030301010803" pitchFamily="18" charset="0"/>
              </a:rPr>
              <a:t> </a:t>
            </a:r>
            <a:r>
              <a:rPr lang="it-IT" sz="2400" b="1" dirty="0" err="1" smtClean="0">
                <a:solidFill>
                  <a:srgbClr val="1B6BB8"/>
                </a:solidFill>
                <a:latin typeface="Garamond" panose="02020404030301010803" pitchFamily="18" charset="0"/>
              </a:rPr>
              <a:t>program</a:t>
            </a:r>
            <a:endParaRPr lang="it-IT" sz="2400" b="1" dirty="0">
              <a:solidFill>
                <a:srgbClr val="1B6BB8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91494"/>
              </p:ext>
            </p:extLst>
          </p:nvPr>
        </p:nvGraphicFramePr>
        <p:xfrm>
          <a:off x="1173680" y="4352301"/>
          <a:ext cx="9914743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6258">
                  <a:extLst>
                    <a:ext uri="{9D8B030D-6E8A-4147-A177-3AD203B41FA5}">
                      <a16:colId xmlns:a16="http://schemas.microsoft.com/office/drawing/2014/main" val="3930952296"/>
                    </a:ext>
                  </a:extLst>
                </a:gridCol>
                <a:gridCol w="1503184">
                  <a:extLst>
                    <a:ext uri="{9D8B030D-6E8A-4147-A177-3AD203B41FA5}">
                      <a16:colId xmlns:a16="http://schemas.microsoft.com/office/drawing/2014/main" val="4205384956"/>
                    </a:ext>
                  </a:extLst>
                </a:gridCol>
                <a:gridCol w="1383127">
                  <a:extLst>
                    <a:ext uri="{9D8B030D-6E8A-4147-A177-3AD203B41FA5}">
                      <a16:colId xmlns:a16="http://schemas.microsoft.com/office/drawing/2014/main" val="112583972"/>
                    </a:ext>
                  </a:extLst>
                </a:gridCol>
                <a:gridCol w="1445430">
                  <a:extLst>
                    <a:ext uri="{9D8B030D-6E8A-4147-A177-3AD203B41FA5}">
                      <a16:colId xmlns:a16="http://schemas.microsoft.com/office/drawing/2014/main" val="2423189080"/>
                    </a:ext>
                  </a:extLst>
                </a:gridCol>
                <a:gridCol w="1495273">
                  <a:extLst>
                    <a:ext uri="{9D8B030D-6E8A-4147-A177-3AD203B41FA5}">
                      <a16:colId xmlns:a16="http://schemas.microsoft.com/office/drawing/2014/main" val="4220670319"/>
                    </a:ext>
                  </a:extLst>
                </a:gridCol>
                <a:gridCol w="1311471">
                  <a:extLst>
                    <a:ext uri="{9D8B030D-6E8A-4147-A177-3AD203B41FA5}">
                      <a16:colId xmlns:a16="http://schemas.microsoft.com/office/drawing/2014/main" val="3697754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7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700" b="1" i="1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Monday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Tuesday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Wednesday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Thursday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Friday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69377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General </a:t>
                      </a:r>
                      <a:r>
                        <a:rPr lang="it-IT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Knowledge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7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8.00 - 10.00</a:t>
                      </a:r>
                      <a:endParaRPr lang="it-IT" sz="17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8.00 - 10.00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8.00 - 10.00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8.00 - 9.00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2757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Logics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it-IT" sz="17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10.30 – 12.15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7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10.30 – 12.15 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7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10.30 – 12.15</a:t>
                      </a:r>
                      <a:endParaRPr lang="it-IT" sz="1700" b="1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7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10.30 – 12.15</a:t>
                      </a:r>
                      <a:endParaRPr lang="it-IT" sz="1700" b="1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40728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Math and </a:t>
                      </a:r>
                      <a:r>
                        <a:rPr lang="it-IT" sz="17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Physics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15.00 - 16.30</a:t>
                      </a:r>
                      <a:endParaRPr lang="it-IT" sz="17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7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it-IT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15.00 - 16.30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15.00 - 16.30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15.00 - 16.30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7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93201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Chemistry</a:t>
                      </a:r>
                      <a:r>
                        <a:rPr lang="it-IT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&amp; </a:t>
                      </a:r>
                      <a:r>
                        <a:rPr lang="it-IT" sz="17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Biology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it-IT" sz="17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17.30 - 20.00</a:t>
                      </a:r>
                      <a:endParaRPr lang="it-IT" sz="17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it-IT" sz="17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17.30 - 20.00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17.30 - 20.00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17.30 - 20.00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17.30 - 20.00</a:t>
                      </a:r>
                      <a:endParaRPr lang="it-IT" sz="17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2471429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511964" y="3746992"/>
            <a:ext cx="353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1B6BB8"/>
                </a:solidFill>
                <a:latin typeface="Garamond" panose="02020404030301010803" pitchFamily="18" charset="0"/>
              </a:rPr>
              <a:t>Intensive </a:t>
            </a:r>
            <a:r>
              <a:rPr lang="it-IT" sz="2400" b="1" dirty="0" err="1" smtClean="0">
                <a:solidFill>
                  <a:srgbClr val="1B6BB8"/>
                </a:solidFill>
                <a:latin typeface="Garamond" panose="02020404030301010803" pitchFamily="18" charset="0"/>
              </a:rPr>
              <a:t>program</a:t>
            </a:r>
            <a:endParaRPr lang="it-IT" sz="2400" b="1" dirty="0">
              <a:solidFill>
                <a:srgbClr val="1B6BB8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829024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" descr="Sfondo logo"/>
          <p:cNvSpPr/>
          <p:nvPr/>
        </p:nvSpPr>
        <p:spPr>
          <a:xfrm>
            <a:off x="9618755" y="676469"/>
            <a:ext cx="2430801" cy="2430801"/>
          </a:xfrm>
          <a:prstGeom prst="ellipse">
            <a:avLst/>
          </a:prstGeom>
          <a:gradFill>
            <a:gsLst>
              <a:gs pos="0">
                <a:srgbClr val="F9FBF2"/>
              </a:gs>
              <a:gs pos="18000">
                <a:srgbClr val="F9FBF2"/>
              </a:gs>
              <a:gs pos="100000">
                <a:srgbClr val="44709D">
                  <a:alpha val="7098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srgbClr val="000000">
                <a:alpha val="3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3" name="Google Shape;463;p10"/>
          <p:cNvSpPr/>
          <p:nvPr/>
        </p:nvSpPr>
        <p:spPr>
          <a:xfrm>
            <a:off x="675919" y="1634878"/>
            <a:ext cx="4554089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 </a:t>
            </a:r>
            <a:r>
              <a:rPr lang="it-IT" sz="18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accordance</a:t>
            </a: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with the </a:t>
            </a:r>
            <a:r>
              <a:rPr lang="it-IT" sz="18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Ministerial</a:t>
            </a: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Program for the </a:t>
            </a:r>
            <a:r>
              <a:rPr lang="it-IT" sz="18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secondary</a:t>
            </a: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school</a:t>
            </a: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the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History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of Design/Art </a:t>
            </a:r>
            <a:r>
              <a:rPr lang="it-IT" sz="18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section</a:t>
            </a: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of 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TOLD </a:t>
            </a:r>
            <a:r>
              <a:rPr lang="it-IT" sz="18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covers</a:t>
            </a: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all</a:t>
            </a: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the </a:t>
            </a:r>
            <a:r>
              <a:rPr lang="it-IT" sz="18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following</a:t>
            </a: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dirty="0"/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History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of Art: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movements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,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artworks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,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artists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(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Classical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age-Twentieth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century</a:t>
            </a:r>
            <a:r>
              <a:rPr lang="it-IT" sz="1800" dirty="0">
                <a:solidFill>
                  <a:schemeClr val="dk1"/>
                </a:solidFill>
                <a:latin typeface="Garamond"/>
                <a:sym typeface="Garamond"/>
              </a:rPr>
              <a:t>)</a:t>
            </a:r>
            <a:endParaRPr dirty="0"/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History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of Architecture and Design: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periods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,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styles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,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architectures</a:t>
            </a:r>
            <a:r>
              <a:rPr lang="it-IT" sz="1800" dirty="0">
                <a:solidFill>
                  <a:schemeClr val="dk1"/>
                </a:solidFill>
                <a:latin typeface="Garamond"/>
                <a:sym typeface="Garamond"/>
              </a:rPr>
              <a:t> 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and design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pieces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,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architects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and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modern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designers (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Classical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age-Twentieth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century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)</a:t>
            </a:r>
            <a:endParaRPr dirty="0"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 </a:t>
            </a:r>
            <a:r>
              <a:rPr lang="it-IT" sz="18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above</a:t>
            </a: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sections</a:t>
            </a: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require</a:t>
            </a:r>
            <a:r>
              <a:rPr lang="it-IT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recognising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the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correct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artwork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/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architecture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placing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items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artists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or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periods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correct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chronological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order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80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4" name="Google Shape;464;p10"/>
          <p:cNvSpPr txBox="1"/>
          <p:nvPr/>
        </p:nvSpPr>
        <p:spPr>
          <a:xfrm>
            <a:off x="895015" y="734555"/>
            <a:ext cx="4115898" cy="73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2800" b="1" dirty="0" err="1" smtClean="0">
                <a:solidFill>
                  <a:srgbClr val="1B6BB8"/>
                </a:solidFill>
                <a:latin typeface="Garamond"/>
                <a:ea typeface="Garamond"/>
                <a:cs typeface="Garamond"/>
                <a:sym typeface="Garamond"/>
              </a:rPr>
              <a:t>H</a:t>
            </a:r>
            <a:r>
              <a:rPr lang="it-IT" sz="2800" b="1" cap="none" dirty="0" err="1" smtClean="0">
                <a:solidFill>
                  <a:srgbClr val="1B6BB8"/>
                </a:solidFill>
                <a:latin typeface="Garamond"/>
                <a:ea typeface="Garamond"/>
                <a:cs typeface="Garamond"/>
                <a:sym typeface="Garamond"/>
              </a:rPr>
              <a:t>istory</a:t>
            </a:r>
            <a:r>
              <a:rPr lang="it-IT" sz="2800" b="1" cap="none" dirty="0" smtClean="0">
                <a:solidFill>
                  <a:srgbClr val="1B6BB8"/>
                </a:solidFill>
                <a:latin typeface="Garamond"/>
                <a:ea typeface="Garamond"/>
                <a:cs typeface="Garamond"/>
                <a:sym typeface="Garamond"/>
              </a:rPr>
              <a:t> of Design/Art</a:t>
            </a:r>
            <a:endParaRPr sz="1000" dirty="0">
              <a:solidFill>
                <a:srgbClr val="1B6BB8"/>
              </a:solidFill>
            </a:endParaRPr>
          </a:p>
        </p:txBody>
      </p:sp>
      <p:pic>
        <p:nvPicPr>
          <p:cNvPr id="1026" name="Picture 2" descr="113333086-icone-piane-di-riparazione-della-costruzione-nella-raccolta-dell-insieme-per-progettazione-il.jpg (450×39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49" y="1292570"/>
            <a:ext cx="4793352" cy="4175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01126"/>
      </p:ext>
    </p:extLst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2076"/>
          </a:xfrm>
        </p:spPr>
        <p:txBody>
          <a:bodyPr>
            <a:normAutofit/>
          </a:bodyPr>
          <a:lstStyle/>
          <a:p>
            <a:pPr lvl="0">
              <a:lnSpc>
                <a:spcPct val="113636"/>
              </a:lnSpc>
            </a:pPr>
            <a:r>
              <a:rPr lang="en-US" sz="3200" b="1" dirty="0" smtClean="0">
                <a:solidFill>
                  <a:srgbClr val="1B6BB8"/>
                </a:solidFill>
              </a:rPr>
              <a:t>Example: Place </a:t>
            </a:r>
            <a:r>
              <a:rPr lang="en-US" sz="3200" b="1" dirty="0">
                <a:solidFill>
                  <a:srgbClr val="1B6BB8"/>
                </a:solidFill>
              </a:rPr>
              <a:t>these buildings in chronological order </a:t>
            </a:r>
            <a:endParaRPr lang="it-IT" sz="3200" dirty="0">
              <a:solidFill>
                <a:srgbClr val="1B6BB8"/>
              </a:solidFill>
            </a:endParaRPr>
          </a:p>
        </p:txBody>
      </p:sp>
      <p:sp>
        <p:nvSpPr>
          <p:cNvPr id="4" name="Google Shape;474;p11"/>
          <p:cNvSpPr/>
          <p:nvPr/>
        </p:nvSpPr>
        <p:spPr>
          <a:xfrm>
            <a:off x="1086766" y="1666055"/>
            <a:ext cx="3344248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Placing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architectures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chronological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/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stylistic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order</a:t>
            </a:r>
            <a:endParaRPr dirty="0">
              <a:solidFill>
                <a:schemeClr val="tx2">
                  <a:lumMod val="25000"/>
                </a:schemeClr>
              </a:solidFill>
            </a:endParaRP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Requires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knowledge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the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basic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characteristics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of the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main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periods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in the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history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of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architecture</a:t>
            </a:r>
            <a:endParaRPr dirty="0">
              <a:solidFill>
                <a:schemeClr val="tx2">
                  <a:lumMod val="25000"/>
                </a:schemeClr>
              </a:solidFill>
            </a:endParaRP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Requires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the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basic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knowledge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of the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main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characteristics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of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each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of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those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periods</a:t>
            </a:r>
            <a:endParaRPr dirty="0">
              <a:solidFill>
                <a:schemeClr val="tx2">
                  <a:lumMod val="25000"/>
                </a:schemeClr>
              </a:solidFill>
            </a:endParaRP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Involves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the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ability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to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distinguish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the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similar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details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different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images, or the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different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detail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similar</a:t>
            </a:r>
            <a:r>
              <a:rPr lang="it-IT" sz="1800" dirty="0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tx2">
                    <a:lumMod val="2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architectures</a:t>
            </a:r>
            <a:endParaRPr sz="1800" dirty="0">
              <a:solidFill>
                <a:schemeClr val="tx2">
                  <a:lumMod val="2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Picture 2" descr="corvey72.png (398×57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36" y="1830646"/>
            <a:ext cx="2087361" cy="293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668b78a-b4f8-4f73-a183-2d49180bed84.jpg (1414×16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831"/>
          <a:stretch/>
        </p:blipFill>
        <p:spPr bwMode="auto">
          <a:xfrm>
            <a:off x="7038893" y="1830646"/>
            <a:ext cx="2114805" cy="293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1024px-Notre-Dame_de_Paris_2792x2911.jpg (1024×1068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0597"/>
          <a:stretch/>
        </p:blipFill>
        <p:spPr bwMode="auto">
          <a:xfrm>
            <a:off x="9231094" y="1830646"/>
            <a:ext cx="2087362" cy="293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75;p11"/>
          <p:cNvSpPr txBox="1"/>
          <p:nvPr/>
        </p:nvSpPr>
        <p:spPr>
          <a:xfrm>
            <a:off x="9847736" y="4931756"/>
            <a:ext cx="854077" cy="73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600" b="1" dirty="0" smtClean="0">
                <a:solidFill>
                  <a:srgbClr val="262626"/>
                </a:solidFill>
                <a:latin typeface="Garamond"/>
                <a:sym typeface="Garamond"/>
              </a:rPr>
              <a:t>C</a:t>
            </a:r>
            <a:endParaRPr sz="2400" dirty="0"/>
          </a:p>
        </p:txBody>
      </p:sp>
      <p:sp>
        <p:nvSpPr>
          <p:cNvPr id="9" name="Google Shape;475;p11"/>
          <p:cNvSpPr txBox="1"/>
          <p:nvPr/>
        </p:nvSpPr>
        <p:spPr>
          <a:xfrm>
            <a:off x="5418992" y="4931754"/>
            <a:ext cx="854077" cy="73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600" b="1" dirty="0" smtClean="0">
                <a:solidFill>
                  <a:srgbClr val="262626"/>
                </a:solidFill>
                <a:latin typeface="Garamond"/>
                <a:sym typeface="Garamond"/>
              </a:rPr>
              <a:t>A</a:t>
            </a:r>
            <a:endParaRPr sz="2400" dirty="0"/>
          </a:p>
        </p:txBody>
      </p:sp>
      <p:sp>
        <p:nvSpPr>
          <p:cNvPr id="10" name="Google Shape;475;p11"/>
          <p:cNvSpPr txBox="1"/>
          <p:nvPr/>
        </p:nvSpPr>
        <p:spPr>
          <a:xfrm>
            <a:off x="7669256" y="4931755"/>
            <a:ext cx="854077" cy="73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600" b="1" dirty="0" smtClean="0">
                <a:solidFill>
                  <a:srgbClr val="262626"/>
                </a:solidFill>
                <a:latin typeface="Garamond"/>
                <a:sym typeface="Garamond"/>
              </a:rPr>
              <a:t>B</a:t>
            </a:r>
            <a:endParaRPr sz="2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0201008"/>
      </p:ext>
    </p:extLst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2" descr="Sfondo logo"/>
          <p:cNvSpPr/>
          <p:nvPr/>
        </p:nvSpPr>
        <p:spPr>
          <a:xfrm>
            <a:off x="9618755" y="676469"/>
            <a:ext cx="2430801" cy="2430801"/>
          </a:xfrm>
          <a:prstGeom prst="ellipse">
            <a:avLst/>
          </a:prstGeom>
          <a:gradFill>
            <a:gsLst>
              <a:gs pos="0">
                <a:srgbClr val="F9FBF2"/>
              </a:gs>
              <a:gs pos="18000">
                <a:srgbClr val="F9FBF2"/>
              </a:gs>
              <a:gs pos="100000">
                <a:srgbClr val="44709D">
                  <a:alpha val="7098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srgbClr val="000000">
                <a:alpha val="3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7" name="Google Shape;487;p12"/>
          <p:cNvSpPr txBox="1"/>
          <p:nvPr/>
        </p:nvSpPr>
        <p:spPr>
          <a:xfrm>
            <a:off x="795864" y="676469"/>
            <a:ext cx="4955712" cy="73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21951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Garamond"/>
              <a:buNone/>
            </a:pPr>
            <a:r>
              <a:rPr lang="it-IT" sz="3200" b="1" dirty="0" err="1" smtClean="0">
                <a:solidFill>
                  <a:srgbClr val="1B6BB8"/>
                </a:solidFill>
                <a:latin typeface="Garamond"/>
                <a:ea typeface="Garamond"/>
                <a:cs typeface="Garamond"/>
                <a:sym typeface="Garamond"/>
              </a:rPr>
              <a:t>Drawing</a:t>
            </a:r>
            <a:r>
              <a:rPr lang="it-IT" sz="3200" b="1" dirty="0" smtClean="0">
                <a:solidFill>
                  <a:srgbClr val="1B6BB8"/>
                </a:solidFill>
                <a:latin typeface="Garamond"/>
                <a:ea typeface="Garamond"/>
                <a:cs typeface="Garamond"/>
                <a:sym typeface="Garamond"/>
              </a:rPr>
              <a:t> &amp; </a:t>
            </a:r>
            <a:r>
              <a:rPr lang="it-IT" sz="3200" b="1" dirty="0" err="1">
                <a:solidFill>
                  <a:srgbClr val="1B6BB8"/>
                </a:solidFill>
                <a:latin typeface="Garamond"/>
                <a:ea typeface="Garamond"/>
                <a:cs typeface="Garamond"/>
                <a:sym typeface="Garamond"/>
              </a:rPr>
              <a:t>R</a:t>
            </a:r>
            <a:r>
              <a:rPr lang="it-IT" sz="3200" b="1" dirty="0" err="1" smtClean="0">
                <a:solidFill>
                  <a:srgbClr val="1B6BB8"/>
                </a:solidFill>
                <a:latin typeface="Garamond"/>
                <a:ea typeface="Garamond"/>
                <a:cs typeface="Garamond"/>
                <a:sym typeface="Garamond"/>
              </a:rPr>
              <a:t>epresentation</a:t>
            </a:r>
            <a:endParaRPr sz="3200" dirty="0">
              <a:solidFill>
                <a:srgbClr val="1B6BB8"/>
              </a:solidFill>
            </a:endParaRPr>
          </a:p>
        </p:txBody>
      </p:sp>
      <p:sp>
        <p:nvSpPr>
          <p:cNvPr id="10" name="Google Shape;463;p10"/>
          <p:cNvSpPr/>
          <p:nvPr/>
        </p:nvSpPr>
        <p:spPr>
          <a:xfrm>
            <a:off x="647688" y="1645964"/>
            <a:ext cx="4554089" cy="416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 </a:t>
            </a:r>
            <a:r>
              <a:rPr lang="it-IT" sz="17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accordance</a:t>
            </a:r>
            <a:r>
              <a:rPr lang="it-IT" sz="1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with the </a:t>
            </a:r>
            <a:r>
              <a:rPr lang="it-IT" sz="17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Ministerial</a:t>
            </a:r>
            <a:r>
              <a:rPr lang="it-IT" sz="1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Program for the </a:t>
            </a:r>
            <a:r>
              <a:rPr lang="it-IT" sz="17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secondary</a:t>
            </a:r>
            <a:r>
              <a:rPr lang="it-IT" sz="1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school</a:t>
            </a:r>
            <a:r>
              <a:rPr lang="it-IT" sz="1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the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Drawing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&amp;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Representarion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section</a:t>
            </a:r>
            <a:r>
              <a:rPr lang="it-IT" sz="1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of 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TOLD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covers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1700" dirty="0"/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Basic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knowledge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of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main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representation-visualisation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techniques-standards-styles</a:t>
            </a:r>
            <a:endParaRPr sz="1700" dirty="0"/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Ability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to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visualise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a 3d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form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from a</a:t>
            </a:r>
            <a:b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</a:b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2d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drawing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, and to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abstract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3d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objects</a:t>
            </a:r>
            <a:r>
              <a:rPr lang="it-IT" sz="1700" dirty="0">
                <a:solidFill>
                  <a:schemeClr val="dk1"/>
                </a:solidFill>
                <a:latin typeface="Garamond"/>
                <a:sym typeface="Garamond"/>
              </a:rPr>
              <a:t/>
            </a:r>
            <a:br>
              <a:rPr lang="it-IT" sz="1700" dirty="0">
                <a:solidFill>
                  <a:schemeClr val="dk1"/>
                </a:solidFill>
                <a:latin typeface="Garamond"/>
                <a:sym typeface="Garamond"/>
              </a:rPr>
            </a:b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into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2d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drawings</a:t>
            </a:r>
            <a:endParaRPr lang="it-IT" sz="1700" dirty="0" smtClean="0">
              <a:solidFill>
                <a:schemeClr val="dk1"/>
              </a:solidFill>
              <a:latin typeface="Garamond"/>
              <a:sym typeface="Garamond"/>
            </a:endParaRP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Ability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to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recognise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detail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in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complex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compositions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sym typeface="Garamond"/>
              </a:rPr>
              <a:t> of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sym typeface="Garamond"/>
              </a:rPr>
              <a:t>forms</a:t>
            </a:r>
            <a:endParaRPr sz="1700" dirty="0"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This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section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requires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recognising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the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correct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object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from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different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angles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identifying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mismatches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similar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drawings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recognising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objects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drawn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different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7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techniques</a:t>
            </a:r>
            <a:r>
              <a:rPr lang="it-IT" sz="1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70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074" name="Picture 2" descr="dibujos-proyecto-disenador-arquitecto_153097-223.jpg (626×62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23" y="1072068"/>
            <a:ext cx="4651249" cy="46512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9359945"/>
      </p:ext>
    </p:extLst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2076"/>
          </a:xfrm>
        </p:spPr>
        <p:txBody>
          <a:bodyPr>
            <a:noAutofit/>
          </a:bodyPr>
          <a:lstStyle/>
          <a:p>
            <a:pPr lvl="0">
              <a:lnSpc>
                <a:spcPct val="113636"/>
              </a:lnSpc>
              <a:buSzPts val="4400"/>
            </a:pPr>
            <a:r>
              <a:rPr lang="en-US" sz="3200" b="1" dirty="0" smtClean="0">
                <a:solidFill>
                  <a:srgbClr val="1B6BB8"/>
                </a:solidFill>
              </a:rPr>
              <a:t>Example: Matching </a:t>
            </a:r>
            <a:r>
              <a:rPr lang="en-US" sz="3200" b="1" dirty="0">
                <a:solidFill>
                  <a:srgbClr val="1B6BB8"/>
                </a:solidFill>
              </a:rPr>
              <a:t>the correct sides of object drawn in </a:t>
            </a:r>
            <a:r>
              <a:rPr lang="en-US" sz="3200" b="1" dirty="0" err="1">
                <a:solidFill>
                  <a:srgbClr val="1B6BB8"/>
                </a:solidFill>
              </a:rPr>
              <a:t>axonometry</a:t>
            </a:r>
            <a:r>
              <a:rPr lang="en-US" sz="3200" b="1" dirty="0">
                <a:solidFill>
                  <a:srgbClr val="1B6BB8"/>
                </a:solidFill>
              </a:rPr>
              <a:t> and orthogonal projection</a:t>
            </a:r>
            <a:endParaRPr lang="en-US" sz="3200" dirty="0">
              <a:solidFill>
                <a:srgbClr val="1B6BB8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Google Shape;474;p11"/>
          <p:cNvSpPr/>
          <p:nvPr/>
        </p:nvSpPr>
        <p:spPr>
          <a:xfrm>
            <a:off x="7404529" y="2465248"/>
            <a:ext cx="4069169" cy="251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Identify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the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type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and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characteristics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of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different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representation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techniques</a:t>
            </a:r>
            <a:endParaRPr dirty="0"/>
          </a:p>
          <a:p>
            <a:pPr marL="285750" lvl="0" indent="-285750"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Garamond"/>
                <a:sym typeface="Garamond"/>
              </a:rPr>
              <a:t>Identify same drawing drawn in different techniques</a:t>
            </a:r>
            <a:endParaRPr lang="en-US" sz="1800" dirty="0"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Ability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to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visualise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small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details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in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different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sym typeface="Garamond"/>
              </a:rPr>
              <a:t>views</a:t>
            </a:r>
            <a:endParaRPr dirty="0"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Ability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to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abstract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 3d image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into</a:t>
            </a: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 2d </a:t>
            </a:r>
            <a:r>
              <a:rPr lang="it-IT" sz="18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drawing</a:t>
            </a:r>
            <a:endParaRPr sz="180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00" y="1996751"/>
            <a:ext cx="3718288" cy="413219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208433" y="4959958"/>
            <a:ext cx="1679448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3636"/>
              </a:lnSpc>
              <a:buClr>
                <a:srgbClr val="262626"/>
              </a:buClr>
              <a:buSzPts val="4400"/>
            </a:pPr>
            <a:r>
              <a:rPr lang="en-US" i="1" dirty="0">
                <a:solidFill>
                  <a:srgbClr val="262626"/>
                </a:solidFill>
                <a:latin typeface="Garamond"/>
                <a:sym typeface="Garamond"/>
              </a:rPr>
              <a:t>answer:</a:t>
            </a:r>
          </a:p>
          <a:p>
            <a:pPr lvl="0" algn="ctr">
              <a:lnSpc>
                <a:spcPct val="113636"/>
              </a:lnSpc>
              <a:buClr>
                <a:srgbClr val="262626"/>
              </a:buClr>
              <a:buSzPts val="4400"/>
            </a:pPr>
            <a:r>
              <a:rPr lang="en-US" i="1" dirty="0" smtClean="0">
                <a:solidFill>
                  <a:srgbClr val="262626"/>
                </a:solidFill>
                <a:latin typeface="Garamond"/>
                <a:sym typeface="Garamond"/>
              </a:rPr>
              <a:t>A - FRONT </a:t>
            </a:r>
            <a:r>
              <a:rPr lang="en-US" i="1" dirty="0">
                <a:solidFill>
                  <a:srgbClr val="262626"/>
                </a:solidFill>
                <a:latin typeface="Garamond"/>
                <a:sym typeface="Garamond"/>
              </a:rPr>
              <a:t>VIEW</a:t>
            </a:r>
          </a:p>
          <a:p>
            <a:pPr lvl="0" algn="ctr">
              <a:lnSpc>
                <a:spcPct val="113636"/>
              </a:lnSpc>
              <a:buClr>
                <a:srgbClr val="262626"/>
              </a:buClr>
              <a:buSzPts val="4400"/>
            </a:pPr>
            <a:r>
              <a:rPr lang="en-US" i="1" dirty="0" smtClean="0">
                <a:solidFill>
                  <a:srgbClr val="262626"/>
                </a:solidFill>
                <a:latin typeface="Garamond"/>
                <a:sym typeface="Garamond"/>
              </a:rPr>
              <a:t>B - SIDE </a:t>
            </a:r>
            <a:r>
              <a:rPr lang="en-US" i="1" dirty="0">
                <a:solidFill>
                  <a:srgbClr val="262626"/>
                </a:solidFill>
                <a:latin typeface="Garamond"/>
                <a:sym typeface="Garamond"/>
              </a:rPr>
              <a:t>VIEW</a:t>
            </a:r>
          </a:p>
          <a:p>
            <a:pPr lvl="0" algn="ctr">
              <a:lnSpc>
                <a:spcPct val="113636"/>
              </a:lnSpc>
              <a:buClr>
                <a:srgbClr val="262626"/>
              </a:buClr>
              <a:buSzPts val="4400"/>
            </a:pPr>
            <a:r>
              <a:rPr lang="en-US" i="1" dirty="0" smtClean="0">
                <a:solidFill>
                  <a:srgbClr val="262626"/>
                </a:solidFill>
                <a:latin typeface="Garamond"/>
                <a:sym typeface="Garamond"/>
              </a:rPr>
              <a:t>C - TOP </a:t>
            </a:r>
            <a:r>
              <a:rPr lang="en-US" i="1" dirty="0">
                <a:solidFill>
                  <a:srgbClr val="262626"/>
                </a:solidFill>
                <a:latin typeface="Garamond"/>
                <a:sym typeface="Garamond"/>
              </a:rPr>
              <a:t>VIEW</a:t>
            </a:r>
            <a:endParaRPr lang="en-US" i="1" dirty="0"/>
          </a:p>
        </p:txBody>
      </p:sp>
      <p:sp>
        <p:nvSpPr>
          <p:cNvPr id="14" name="Google Shape;474;p11"/>
          <p:cNvSpPr/>
          <p:nvPr/>
        </p:nvSpPr>
        <p:spPr>
          <a:xfrm>
            <a:off x="1027259" y="2235818"/>
            <a:ext cx="4069169" cy="85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                                                   B</a:t>
            </a: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1714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" name="Google Shape;474;p11"/>
          <p:cNvSpPr/>
          <p:nvPr/>
        </p:nvSpPr>
        <p:spPr>
          <a:xfrm>
            <a:off x="1258826" y="5054295"/>
            <a:ext cx="528219" cy="85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it-IT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1714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" name="Google Shape;474;p11"/>
          <p:cNvSpPr/>
          <p:nvPr/>
        </p:nvSpPr>
        <p:spPr>
          <a:xfrm>
            <a:off x="4920989" y="2404183"/>
            <a:ext cx="1214636" cy="9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it-IT" sz="11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TOP VIEW?</a:t>
            </a:r>
          </a:p>
          <a:p>
            <a:pPr marL="285750" lvl="0" indent="-171450">
              <a:spcBef>
                <a:spcPts val="800"/>
              </a:spcBef>
              <a:buClr>
                <a:schemeClr val="dk1"/>
              </a:buClr>
              <a:buSzPts val="1800"/>
            </a:pPr>
            <a:r>
              <a:rPr lang="it-IT" sz="11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SIDE </a:t>
            </a:r>
            <a:r>
              <a:rPr lang="it-IT" sz="11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VIEW?</a:t>
            </a:r>
          </a:p>
          <a:p>
            <a:pPr marL="285750" indent="-171450">
              <a:spcBef>
                <a:spcPts val="800"/>
              </a:spcBef>
              <a:buClr>
                <a:schemeClr val="dk1"/>
              </a:buClr>
              <a:buSzPts val="1800"/>
            </a:pPr>
            <a:r>
              <a:rPr lang="it-IT" sz="11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FRONT </a:t>
            </a:r>
            <a:r>
              <a:rPr lang="it-IT" sz="11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VIEW?</a:t>
            </a:r>
            <a:endParaRPr sz="110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04226104"/>
      </p:ext>
    </p:extLst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"/>
          <p:cNvSpPr txBox="1">
            <a:spLocks noGrp="1"/>
          </p:cNvSpPr>
          <p:nvPr>
            <p:ph type="title"/>
          </p:nvPr>
        </p:nvSpPr>
        <p:spPr>
          <a:xfrm>
            <a:off x="1217870" y="3119303"/>
            <a:ext cx="4376344" cy="207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it-IT" dirty="0"/>
              <a:t>WHY CHOOSE OUR PREPARATION COURSE</a:t>
            </a:r>
            <a:r>
              <a:rPr lang="it-IT" dirty="0" smtClean="0"/>
              <a:t>?</a:t>
            </a:r>
            <a:br>
              <a:rPr lang="it-IT" dirty="0" smtClean="0"/>
            </a:br>
            <a:endParaRPr sz="3100" dirty="0">
              <a:solidFill>
                <a:srgbClr val="FF0000"/>
              </a:solidFill>
            </a:endParaRPr>
          </a:p>
        </p:txBody>
      </p:sp>
      <p:sp>
        <p:nvSpPr>
          <p:cNvPr id="6" name="Google Shape;427;p7"/>
          <p:cNvSpPr/>
          <p:nvPr/>
        </p:nvSpPr>
        <p:spPr>
          <a:xfrm>
            <a:off x="6346122" y="843817"/>
            <a:ext cx="5617277" cy="56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2000"/>
              <a:buFont typeface="Noto Sans Symbols"/>
              <a:buChar char="❖"/>
            </a:pPr>
            <a:r>
              <a:rPr lang="it-IT" sz="180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Many</a:t>
            </a:r>
            <a:r>
              <a:rPr lang="it-IT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b="1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years</a:t>
            </a:r>
            <a:r>
              <a:rPr lang="it-IT" sz="18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of </a:t>
            </a:r>
            <a:r>
              <a:rPr lang="it-IT" sz="1800" b="1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experience</a:t>
            </a:r>
            <a:r>
              <a:rPr lang="it-IT" sz="18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 </a:t>
            </a:r>
            <a:r>
              <a:rPr lang="it-IT" sz="180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preparing</a:t>
            </a:r>
            <a:r>
              <a:rPr lang="it-IT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students</a:t>
            </a:r>
            <a:r>
              <a:rPr lang="it-IT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for </a:t>
            </a:r>
            <a:r>
              <a:rPr lang="it-IT" sz="1800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University</a:t>
            </a:r>
            <a:r>
              <a:rPr lang="it-IT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it-IT" sz="1800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Italy</a:t>
            </a:r>
            <a:r>
              <a:rPr lang="it-IT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it-IT" sz="180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since</a:t>
            </a:r>
            <a:r>
              <a:rPr lang="it-IT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2014</a:t>
            </a:r>
            <a:r>
              <a:rPr lang="it-IT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!).</a:t>
            </a:r>
            <a:endParaRPr sz="180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993366"/>
              </a:buClr>
              <a:buSzPts val="2000"/>
              <a:buFont typeface="Noto Sans Symbols"/>
              <a:buChar char="❖"/>
            </a:pPr>
            <a:r>
              <a:rPr lang="it-IT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+ 50% </a:t>
            </a:r>
            <a:r>
              <a:rPr lang="it-IT" sz="1800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probability</a:t>
            </a:r>
            <a:r>
              <a:rPr lang="it-IT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to pass the test.</a:t>
            </a:r>
            <a:endParaRPr sz="1800" dirty="0" smtClean="0"/>
          </a:p>
          <a:p>
            <a:pPr marL="285750" marR="0" lvl="0" indent="-2857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993366"/>
              </a:buClr>
              <a:buSzPts val="2000"/>
              <a:buFont typeface="Noto Sans Symbols"/>
              <a:buChar char="❖"/>
            </a:pPr>
            <a:r>
              <a:rPr lang="it-IT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Teachers </a:t>
            </a:r>
            <a:r>
              <a:rPr lang="it-IT" sz="1800" b="1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specialized</a:t>
            </a:r>
            <a:r>
              <a:rPr lang="it-IT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 the </a:t>
            </a:r>
            <a:r>
              <a:rPr lang="it-IT" sz="1800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topics</a:t>
            </a:r>
            <a:r>
              <a:rPr lang="it-IT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800" dirty="0" smtClean="0"/>
          </a:p>
          <a:p>
            <a:pPr marL="285750" marR="0" lvl="0" indent="-2857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993366"/>
              </a:buClr>
              <a:buSzPts val="2000"/>
              <a:buFont typeface="Noto Sans Symbols"/>
              <a:buChar char="❖"/>
            </a:pPr>
            <a:r>
              <a:rPr lang="it-IT" sz="1800" b="1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Student-friendly</a:t>
            </a:r>
            <a:r>
              <a:rPr lang="it-IT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environment</a:t>
            </a:r>
            <a:r>
              <a:rPr lang="it-IT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and free time </a:t>
            </a:r>
            <a:r>
              <a:rPr lang="it-IT" sz="1800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activities</a:t>
            </a:r>
            <a:r>
              <a:rPr lang="it-IT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marL="285750" lvl="0" indent="-285750">
              <a:lnSpc>
                <a:spcPct val="150000"/>
              </a:lnSpc>
              <a:spcBef>
                <a:spcPts val="800"/>
              </a:spcBef>
              <a:buClr>
                <a:srgbClr val="993366"/>
              </a:buClr>
              <a:buSzPts val="2000"/>
              <a:buFont typeface="Noto Sans Symbols"/>
              <a:buChar char="❖"/>
            </a:pPr>
            <a:r>
              <a:rPr lang="en-US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US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course will </a:t>
            </a:r>
            <a:r>
              <a:rPr lang="en-US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help you to </a:t>
            </a:r>
            <a:r>
              <a:rPr lang="en-US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better </a:t>
            </a:r>
            <a:r>
              <a:rPr lang="en-US" sz="18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manage the time</a:t>
            </a:r>
            <a:r>
              <a:rPr lang="en-US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available, </a:t>
            </a:r>
            <a:r>
              <a:rPr lang="en-US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to gain more </a:t>
            </a:r>
            <a:r>
              <a:rPr lang="en-US" sz="18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confidence</a:t>
            </a:r>
            <a:r>
              <a:rPr lang="en-US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with the </a:t>
            </a:r>
            <a:r>
              <a:rPr lang="en-US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questions and with useful strategies to pass the test.</a:t>
            </a:r>
            <a:endParaRPr lang="en-US" sz="180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285750">
              <a:lnSpc>
                <a:spcPct val="150000"/>
              </a:lnSpc>
              <a:spcBef>
                <a:spcPts val="800"/>
              </a:spcBef>
              <a:buClr>
                <a:srgbClr val="993366"/>
              </a:buClr>
              <a:buSzPts val="2000"/>
              <a:buFont typeface="Noto Sans Symbols"/>
              <a:buChar char="❖"/>
            </a:pPr>
            <a:r>
              <a:rPr lang="en-US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Our </a:t>
            </a:r>
            <a:r>
              <a:rPr lang="en-US" sz="18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academic </a:t>
            </a:r>
            <a:r>
              <a:rPr lang="en-US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advisors </a:t>
            </a:r>
            <a:r>
              <a:rPr lang="en-US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are </a:t>
            </a:r>
            <a:r>
              <a:rPr lang="en-US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always ready to </a:t>
            </a:r>
            <a:r>
              <a:rPr lang="en-US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support </a:t>
            </a:r>
            <a:r>
              <a:rPr lang="en-US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en-US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lang="en-US" sz="180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285750">
              <a:lnSpc>
                <a:spcPct val="150000"/>
              </a:lnSpc>
              <a:spcBef>
                <a:spcPts val="800"/>
              </a:spcBef>
              <a:buClr>
                <a:srgbClr val="993366"/>
              </a:buClr>
              <a:buSzPts val="2000"/>
              <a:buFont typeface="Noto Sans Symbols"/>
              <a:buChar char="❖"/>
            </a:pPr>
            <a:r>
              <a:rPr lang="en-US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Free access to our </a:t>
            </a:r>
            <a:r>
              <a:rPr lang="en-US" sz="18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“Leonardo Online” platform</a:t>
            </a:r>
            <a:r>
              <a:rPr lang="en-US" sz="1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lang="it-IT" sz="1800" dirty="0" smtClean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993366"/>
              </a:buClr>
              <a:buSzPts val="2000"/>
              <a:buFont typeface="Noto Sans Symbols"/>
              <a:buChar char="❖"/>
            </a:pPr>
            <a:endParaRPr lang="it-IT" dirty="0">
              <a:solidFill>
                <a:schemeClr val="lt1"/>
              </a:solidFill>
              <a:latin typeface="Garamond"/>
              <a:sym typeface="Garamond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993366"/>
              </a:buClr>
              <a:buSzPts val="2000"/>
              <a:buFont typeface="Noto Sans Symbols"/>
              <a:buChar char="❖"/>
            </a:pPr>
            <a:endParaRPr sz="105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00075" y="626108"/>
            <a:ext cx="11001375" cy="5631817"/>
          </a:xfrm>
          <a:prstGeom prst="rect">
            <a:avLst/>
          </a:prstGeom>
          <a:noFill/>
          <a:ln w="57150">
            <a:solidFill>
              <a:srgbClr val="1B6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/>
          </p:nvPr>
        </p:nvSpPr>
        <p:spPr>
          <a:xfrm>
            <a:off x="3316706" y="2714679"/>
            <a:ext cx="5555906" cy="91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Garamond"/>
              <a:buNone/>
            </a:pPr>
            <a:r>
              <a:rPr lang="it-IT" sz="8000" b="1"/>
              <a:t>Questions?</a:t>
            </a:r>
            <a:endParaRPr/>
          </a:p>
        </p:txBody>
      </p:sp>
      <p:sp>
        <p:nvSpPr>
          <p:cNvPr id="447" name="Google Shape;447;p20"/>
          <p:cNvSpPr txBox="1"/>
          <p:nvPr/>
        </p:nvSpPr>
        <p:spPr>
          <a:xfrm>
            <a:off x="3304957" y="4539414"/>
            <a:ext cx="55676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Feel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free to 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ask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any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questions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"/>
          <p:cNvSpPr txBox="1">
            <a:spLocks noGrp="1"/>
          </p:cNvSpPr>
          <p:nvPr>
            <p:ph type="body" idx="1"/>
          </p:nvPr>
        </p:nvSpPr>
        <p:spPr>
          <a:xfrm>
            <a:off x="918280" y="1022440"/>
            <a:ext cx="4693850" cy="4730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6BB8"/>
              </a:buClr>
              <a:buSzPts val="2760"/>
              <a:buChar char="•"/>
            </a:pPr>
            <a:r>
              <a:rPr lang="it-IT" sz="2200" b="1" dirty="0" err="1"/>
              <a:t>Why</a:t>
            </a:r>
            <a:r>
              <a:rPr lang="it-IT" sz="2200" b="1" dirty="0"/>
              <a:t> </a:t>
            </a:r>
            <a:r>
              <a:rPr lang="it-IT" sz="2200" b="1" dirty="0" err="1" smtClean="0"/>
              <a:t>study</a:t>
            </a:r>
            <a:r>
              <a:rPr lang="it-IT" sz="2200" b="1" dirty="0" smtClean="0"/>
              <a:t> in </a:t>
            </a:r>
            <a:r>
              <a:rPr lang="it-IT" sz="2200" b="1" dirty="0" err="1" smtClean="0"/>
              <a:t>Italy</a:t>
            </a:r>
            <a:r>
              <a:rPr lang="it-IT" sz="2200" b="1" dirty="0" smtClean="0"/>
              <a:t>?</a:t>
            </a:r>
            <a:endParaRPr sz="2200" b="1"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B6BB8"/>
              </a:buClr>
              <a:buSzPts val="2760"/>
              <a:buChar char="•"/>
            </a:pPr>
            <a:r>
              <a:rPr lang="it-IT" sz="2200" b="1" dirty="0" err="1"/>
              <a:t>P</a:t>
            </a:r>
            <a:r>
              <a:rPr lang="it-IT" sz="2200" b="1" dirty="0" err="1" smtClean="0"/>
              <a:t>rocedures</a:t>
            </a:r>
            <a:r>
              <a:rPr lang="it-IT" sz="2200" b="1" dirty="0" smtClean="0"/>
              <a:t> to </a:t>
            </a:r>
            <a:r>
              <a:rPr lang="it-IT" sz="2200" b="1" dirty="0" err="1" smtClean="0"/>
              <a:t>enroll</a:t>
            </a:r>
            <a:r>
              <a:rPr lang="it-IT" sz="2200" b="1" dirty="0"/>
              <a:t/>
            </a:r>
            <a:br>
              <a:rPr lang="it-IT" sz="2200" b="1" dirty="0"/>
            </a:br>
            <a:r>
              <a:rPr lang="it-IT" sz="2200" b="1" dirty="0" smtClean="0"/>
              <a:t>in </a:t>
            </a:r>
            <a:r>
              <a:rPr lang="it-IT" sz="2200" b="1" dirty="0"/>
              <a:t>an </a:t>
            </a:r>
            <a:r>
              <a:rPr lang="it-IT" sz="2200" b="1" dirty="0" err="1"/>
              <a:t>Italian</a:t>
            </a:r>
            <a:r>
              <a:rPr lang="it-IT" sz="2200" b="1" dirty="0"/>
              <a:t> </a:t>
            </a:r>
            <a:r>
              <a:rPr lang="it-IT" sz="2200" b="1" dirty="0" err="1" smtClean="0"/>
              <a:t>university</a:t>
            </a:r>
            <a:endParaRPr lang="it-IT" sz="2200" b="1" dirty="0" smtClean="0"/>
          </a:p>
          <a:p>
            <a:pPr marL="742950" lvl="1" indent="-285750">
              <a:spcBef>
                <a:spcPts val="0"/>
              </a:spcBef>
              <a:buClr>
                <a:srgbClr val="1B6BB8"/>
              </a:buClr>
            </a:pPr>
            <a:r>
              <a:rPr lang="it-IT" dirty="0" err="1"/>
              <a:t>Requirements</a:t>
            </a:r>
            <a:endParaRPr lang="it-IT" dirty="0"/>
          </a:p>
          <a:p>
            <a:pPr marL="742950" lvl="1" indent="-285750">
              <a:spcBef>
                <a:spcPts val="0"/>
              </a:spcBef>
              <a:buClr>
                <a:srgbClr val="1B6BB8"/>
              </a:buClr>
            </a:pPr>
            <a:r>
              <a:rPr lang="it-IT" dirty="0" err="1"/>
              <a:t>Documents</a:t>
            </a:r>
            <a:endParaRPr lang="it-IT" dirty="0"/>
          </a:p>
          <a:p>
            <a:pPr marL="742950" lvl="1" indent="-285750">
              <a:spcBef>
                <a:spcPts val="0"/>
              </a:spcBef>
              <a:buClr>
                <a:srgbClr val="1B6BB8"/>
              </a:buClr>
            </a:pPr>
            <a:r>
              <a:rPr lang="it-IT" dirty="0" err="1"/>
              <a:t>Timelines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B6BB8"/>
              </a:buClr>
              <a:buSzPts val="2760"/>
              <a:buChar char="•"/>
            </a:pPr>
            <a:r>
              <a:rPr lang="it-IT" sz="2200" b="1" dirty="0" smtClean="0"/>
              <a:t>Architecture &amp; Design </a:t>
            </a:r>
            <a:r>
              <a:rPr lang="it-IT" sz="2200" b="1" dirty="0" err="1" smtClean="0"/>
              <a:t>programs</a:t>
            </a:r>
            <a:r>
              <a:rPr lang="it-IT" sz="2200" b="1" dirty="0" smtClean="0"/>
              <a:t/>
            </a:r>
            <a:br>
              <a:rPr lang="it-IT" sz="2200" b="1" dirty="0" smtClean="0"/>
            </a:br>
            <a:r>
              <a:rPr lang="it-IT" sz="2200" b="1" dirty="0" smtClean="0"/>
              <a:t>&amp; </a:t>
            </a:r>
            <a:r>
              <a:rPr lang="it-IT" sz="2200" b="1" dirty="0" err="1" smtClean="0"/>
              <a:t>admission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tests</a:t>
            </a:r>
            <a:endParaRPr lang="it-IT" sz="2200" b="1"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B6BB8"/>
              </a:buClr>
              <a:buSzPts val="2760"/>
              <a:buChar char="•"/>
            </a:pPr>
            <a:r>
              <a:rPr lang="it-IT" sz="2200" b="1" dirty="0" err="1" smtClean="0"/>
              <a:t>Our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preparation</a:t>
            </a:r>
            <a:r>
              <a:rPr lang="it-IT" sz="2200" b="1" dirty="0" smtClean="0"/>
              <a:t> </a:t>
            </a:r>
            <a:r>
              <a:rPr lang="it-IT" sz="2200" b="1" dirty="0" err="1"/>
              <a:t>courses</a:t>
            </a:r>
            <a:r>
              <a:rPr lang="it-IT" sz="2200" b="1" dirty="0"/>
              <a:t> </a:t>
            </a:r>
            <a:endParaRPr sz="2200" b="1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6BB8"/>
              </a:buClr>
              <a:buSzPts val="2300"/>
              <a:buChar char="•"/>
            </a:pPr>
            <a:r>
              <a:rPr lang="it-IT" dirty="0" err="1" smtClean="0"/>
              <a:t>Structure</a:t>
            </a:r>
            <a:endParaRPr lang="it-IT" dirty="0" smtClean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6BB8"/>
              </a:buClr>
              <a:buSzPts val="2300"/>
              <a:buChar char="•"/>
            </a:pPr>
            <a:r>
              <a:rPr lang="it-IT" dirty="0" err="1" smtClean="0"/>
              <a:t>Contents</a:t>
            </a:r>
            <a:endParaRPr lang="it-IT" dirty="0" smtClean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B6BB8"/>
              </a:buClr>
              <a:buSzPts val="2760"/>
              <a:buChar char="•"/>
            </a:pPr>
            <a:r>
              <a:rPr lang="it-IT" sz="2200" b="1" dirty="0" smtClean="0"/>
              <a:t>How to </a:t>
            </a:r>
            <a:r>
              <a:rPr lang="it-IT" sz="2200" b="1" dirty="0" err="1" smtClean="0"/>
              <a:t>enroll</a:t>
            </a:r>
            <a:r>
              <a:rPr lang="it-IT" sz="2200" b="1" dirty="0" smtClean="0"/>
              <a:t> in </a:t>
            </a:r>
            <a:r>
              <a:rPr lang="it-IT" sz="2200" b="1" dirty="0" err="1" smtClean="0"/>
              <a:t>our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courses</a:t>
            </a:r>
            <a:endParaRPr lang="it-IT" sz="2200" b="1" dirty="0" smtClean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B6BB8"/>
              </a:buClr>
              <a:buSzPts val="2760"/>
              <a:buChar char="•"/>
            </a:pPr>
            <a:r>
              <a:rPr lang="it-IT" sz="2200" b="1" dirty="0" smtClean="0"/>
              <a:t>Q&amp;A </a:t>
            </a:r>
            <a:r>
              <a:rPr lang="it-IT" sz="2200" b="1" dirty="0" err="1"/>
              <a:t>section</a:t>
            </a:r>
            <a:endParaRPr sz="2200" b="1" dirty="0"/>
          </a:p>
          <a:p>
            <a:pPr marL="285750" lvl="0" indent="-241934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  <p:sp>
        <p:nvSpPr>
          <p:cNvPr id="323" name="Google Shape;323;p2"/>
          <p:cNvSpPr txBox="1">
            <a:spLocks noGrp="1"/>
          </p:cNvSpPr>
          <p:nvPr>
            <p:ph type="ctrTitle"/>
          </p:nvPr>
        </p:nvSpPr>
        <p:spPr>
          <a:xfrm>
            <a:off x="8581603" y="3868444"/>
            <a:ext cx="3273634" cy="152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aramond"/>
              <a:buNone/>
            </a:pPr>
            <a:r>
              <a:rPr lang="it-IT" b="1"/>
              <a:t>ON THE AGENDA</a:t>
            </a:r>
            <a:endParaRPr/>
          </a:p>
        </p:txBody>
      </p:sp>
      <p:pic>
        <p:nvPicPr>
          <p:cNvPr id="324" name="Google Shape;324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354" r="13354"/>
          <a:stretch/>
        </p:blipFill>
        <p:spPr>
          <a:xfrm>
            <a:off x="5141048" y="429768"/>
            <a:ext cx="4231552" cy="419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9"/>
          <p:cNvSpPr txBox="1">
            <a:spLocks noGrp="1"/>
          </p:cNvSpPr>
          <p:nvPr>
            <p:ph type="body" idx="1"/>
          </p:nvPr>
        </p:nvSpPr>
        <p:spPr>
          <a:xfrm>
            <a:off x="1679567" y="3831505"/>
            <a:ext cx="3728570" cy="20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spcBef>
                <a:spcPts val="960"/>
              </a:spcBef>
              <a:buClr>
                <a:srgbClr val="0851BC"/>
              </a:buClr>
              <a:buSzPts val="2070"/>
            </a:pPr>
            <a:r>
              <a:rPr lang="en-US" sz="1800" dirty="0" smtClean="0">
                <a:latin typeface="Garamond" panose="02020404030301010803" pitchFamily="18" charset="0"/>
              </a:rPr>
              <a:t>E-mail</a:t>
            </a:r>
            <a:r>
              <a:rPr lang="en-US" sz="1800" dirty="0">
                <a:latin typeface="Garamond" panose="02020404030301010803" pitchFamily="18" charset="0"/>
              </a:rPr>
              <a:t>: </a:t>
            </a:r>
            <a:r>
              <a:rPr lang="en-US" sz="1800" u="sng" dirty="0">
                <a:solidFill>
                  <a:srgbClr val="005DA8"/>
                </a:solidFill>
                <a:latin typeface="Garamond" panose="02020404030301010803" pitchFamily="18" charset="0"/>
              </a:rPr>
              <a:t>milan@scuolaleonardo.com</a:t>
            </a:r>
            <a:endParaRPr lang="en-US" sz="1800" dirty="0">
              <a:latin typeface="Garamond" panose="02020404030301010803" pitchFamily="18" charset="0"/>
            </a:endParaRPr>
          </a:p>
          <a:p>
            <a:pPr marL="285750" lvl="0" indent="-285750">
              <a:spcBef>
                <a:spcPts val="960"/>
              </a:spcBef>
              <a:buClr>
                <a:srgbClr val="0940BB"/>
              </a:buClr>
              <a:buSzPts val="2070"/>
            </a:pPr>
            <a:r>
              <a:rPr lang="en-US" sz="1800" dirty="0">
                <a:latin typeface="Garamond" panose="02020404030301010803" pitchFamily="18" charset="0"/>
              </a:rPr>
              <a:t>+39 </a:t>
            </a:r>
            <a:r>
              <a:rPr lang="en-US" sz="1800" dirty="0" smtClean="0">
                <a:latin typeface="Garamond" panose="02020404030301010803" pitchFamily="18" charset="0"/>
              </a:rPr>
              <a:t>0283241002</a:t>
            </a:r>
            <a:endParaRPr lang="en-US" sz="1800" dirty="0">
              <a:latin typeface="Garamond" panose="02020404030301010803" pitchFamily="18" charset="0"/>
            </a:endParaRPr>
          </a:p>
        </p:txBody>
      </p:sp>
      <p:sp>
        <p:nvSpPr>
          <p:cNvPr id="549" name="Google Shape;549;p19"/>
          <p:cNvSpPr txBox="1">
            <a:spLocks noGrp="1"/>
          </p:cNvSpPr>
          <p:nvPr>
            <p:ph type="ctrTitle"/>
          </p:nvPr>
        </p:nvSpPr>
        <p:spPr>
          <a:xfrm>
            <a:off x="7955162" y="3997250"/>
            <a:ext cx="386322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it-IT" b="1" dirty="0"/>
              <a:t>How to </a:t>
            </a:r>
            <a:r>
              <a:rPr lang="it-IT" b="1" dirty="0" err="1"/>
              <a:t>apply</a:t>
            </a:r>
            <a:r>
              <a:rPr lang="it-IT" b="1" dirty="0"/>
              <a:t> to </a:t>
            </a:r>
            <a:r>
              <a:rPr lang="it-IT" b="1" dirty="0" err="1"/>
              <a:t>our</a:t>
            </a:r>
            <a:r>
              <a:rPr lang="it-IT" b="1" dirty="0"/>
              <a:t> </a:t>
            </a:r>
            <a:r>
              <a:rPr lang="it-IT" b="1" dirty="0" err="1" smtClean="0"/>
              <a:t>courses</a:t>
            </a:r>
            <a:endParaRPr b="1" dirty="0"/>
          </a:p>
        </p:txBody>
      </p:sp>
      <p:sp>
        <p:nvSpPr>
          <p:cNvPr id="552" name="Google Shape;552;p19"/>
          <p:cNvSpPr/>
          <p:nvPr/>
        </p:nvSpPr>
        <p:spPr>
          <a:xfrm>
            <a:off x="7653739" y="4872800"/>
            <a:ext cx="41646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Fill</a:t>
            </a:r>
            <a:r>
              <a:rPr lang="it-IT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our</a:t>
            </a:r>
            <a:r>
              <a:rPr lang="it-IT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form</a:t>
            </a:r>
            <a:r>
              <a:rPr lang="it-IT"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online: </a:t>
            </a:r>
            <a:r>
              <a:rPr lang="it-IT" sz="1800" u="sng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https://www.scuolaleonardo.com/book-italian-language-course-in-italy.html</a:t>
            </a: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egnaposto immagine 2"/>
          <p:cNvPicPr>
            <a:picLocks noGrp="1" noChangeAspect="1"/>
          </p:cNvPicPr>
          <p:nvPr>
            <p:ph type="pic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r="1138"/>
          <a:stretch>
            <a:fillRect/>
          </a:stretch>
        </p:blipFill>
        <p:spPr>
          <a:xfrm>
            <a:off x="9140958" y="469450"/>
            <a:ext cx="2620144" cy="2680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ttangolo 3"/>
          <p:cNvSpPr/>
          <p:nvPr/>
        </p:nvSpPr>
        <p:spPr>
          <a:xfrm>
            <a:off x="1086954" y="1265337"/>
            <a:ext cx="49137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6000"/>
            </a:pPr>
            <a:r>
              <a:rPr lang="en-US" sz="5000" b="1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THANK YOU FOR YOUR TIME!</a:t>
            </a:r>
            <a:endParaRPr lang="en-US" sz="50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8898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"/>
          <p:cNvSpPr txBox="1">
            <a:spLocks noGrp="1"/>
          </p:cNvSpPr>
          <p:nvPr>
            <p:ph type="body" idx="3"/>
          </p:nvPr>
        </p:nvSpPr>
        <p:spPr>
          <a:xfrm>
            <a:off x="883436" y="3913020"/>
            <a:ext cx="190743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it-IT" dirty="0" err="1"/>
              <a:t>Quality</a:t>
            </a:r>
            <a:r>
              <a:rPr lang="it-IT" dirty="0"/>
              <a:t> of </a:t>
            </a:r>
            <a:r>
              <a:rPr lang="it-IT" dirty="0" err="1" smtClean="0"/>
              <a:t>teaching</a:t>
            </a:r>
            <a:endParaRPr lang="it-IT" dirty="0" smtClean="0"/>
          </a:p>
        </p:txBody>
      </p:sp>
      <p:sp>
        <p:nvSpPr>
          <p:cNvPr id="333" name="Google Shape;333;p3"/>
          <p:cNvSpPr txBox="1">
            <a:spLocks noGrp="1"/>
          </p:cNvSpPr>
          <p:nvPr>
            <p:ph type="body" idx="4"/>
          </p:nvPr>
        </p:nvSpPr>
        <p:spPr>
          <a:xfrm>
            <a:off x="797733" y="4392915"/>
            <a:ext cx="2078839" cy="115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115000"/>
            </a:pPr>
            <a:r>
              <a:rPr lang="en-US" sz="1300" dirty="0"/>
              <a:t>Most Italian Universities rank in the top 200 and top 100 Universities in the world.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None/>
            </a:pPr>
            <a:endParaRPr lang="it-IT" sz="1300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it-IT" sz="1300" dirty="0" smtClean="0"/>
              <a:t>Milan Politecnico </a:t>
            </a:r>
            <a:r>
              <a:rPr lang="it-IT" sz="1300" dirty="0" err="1" smtClean="0"/>
              <a:t>ranks</a:t>
            </a:r>
            <a:r>
              <a:rPr lang="it-IT" sz="1300" dirty="0" smtClean="0"/>
              <a:t>, </a:t>
            </a:r>
            <a:r>
              <a:rPr lang="it-IT" sz="1300" dirty="0" err="1" smtClean="0"/>
              <a:t>respectively</a:t>
            </a:r>
            <a:r>
              <a:rPr lang="it-IT" sz="1300" dirty="0" smtClean="0"/>
              <a:t>, #10 and #8 in the QS World Ranking for Architecture and Design.</a:t>
            </a:r>
            <a:endParaRPr sz="1300" dirty="0"/>
          </a:p>
        </p:txBody>
      </p:sp>
      <p:pic>
        <p:nvPicPr>
          <p:cNvPr id="334" name="Google Shape;334;p3" descr="Monete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128" r="128"/>
          <a:stretch/>
        </p:blipFill>
        <p:spPr>
          <a:xfrm>
            <a:off x="3706781" y="2730008"/>
            <a:ext cx="621792" cy="62179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"/>
          <p:cNvSpPr txBox="1">
            <a:spLocks noGrp="1"/>
          </p:cNvSpPr>
          <p:nvPr>
            <p:ph type="body" idx="6"/>
          </p:nvPr>
        </p:nvSpPr>
        <p:spPr>
          <a:xfrm>
            <a:off x="9589830" y="3913020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it-IT" dirty="0" smtClean="0"/>
              <a:t>Highly </a:t>
            </a:r>
            <a:r>
              <a:rPr lang="it-IT" dirty="0" err="1" smtClean="0"/>
              <a:t>stimulating</a:t>
            </a:r>
            <a:r>
              <a:rPr lang="it-IT" dirty="0" smtClean="0"/>
              <a:t> city</a:t>
            </a:r>
            <a:endParaRPr dirty="0"/>
          </a:p>
        </p:txBody>
      </p:sp>
      <p:sp>
        <p:nvSpPr>
          <p:cNvPr id="336" name="Google Shape;336;p3"/>
          <p:cNvSpPr txBox="1">
            <a:spLocks noGrp="1"/>
          </p:cNvSpPr>
          <p:nvPr>
            <p:ph type="body" idx="7"/>
          </p:nvPr>
        </p:nvSpPr>
        <p:spPr>
          <a:xfrm>
            <a:off x="9481862" y="4571481"/>
            <a:ext cx="183593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495"/>
            </a:pPr>
            <a:r>
              <a:rPr lang="en-US" sz="1300" dirty="0" smtClean="0"/>
              <a:t>Milan </a:t>
            </a:r>
            <a:r>
              <a:rPr lang="en-US" sz="1300" dirty="0"/>
              <a:t>is one of the richest </a:t>
            </a:r>
            <a:r>
              <a:rPr lang="en-US" sz="1300" dirty="0" smtClean="0"/>
              <a:t>cities </a:t>
            </a:r>
            <a:r>
              <a:rPr lang="en-US" sz="1300" dirty="0"/>
              <a:t>in terms of </a:t>
            </a:r>
            <a:r>
              <a:rPr lang="en-US" sz="1300" dirty="0" smtClean="0"/>
              <a:t>architecture: </a:t>
            </a:r>
            <a:r>
              <a:rPr lang="en-US" sz="1300" dirty="0"/>
              <a:t>centuries-old buildings </a:t>
            </a:r>
            <a:r>
              <a:rPr lang="en-US" sz="1300" dirty="0" smtClean="0"/>
              <a:t>stand right next </a:t>
            </a:r>
            <a:r>
              <a:rPr lang="en-US" sz="1300" dirty="0"/>
              <a:t>to ultra-modern </a:t>
            </a:r>
            <a:r>
              <a:rPr lang="en-US" sz="1300" dirty="0" smtClean="0"/>
              <a:t>skyscrapers.</a:t>
            </a:r>
            <a:endParaRPr sz="1300" dirty="0"/>
          </a:p>
        </p:txBody>
      </p:sp>
      <p:pic>
        <p:nvPicPr>
          <p:cNvPr id="337" name="Google Shape;337;p3" descr="Stretta di mano"/>
          <p:cNvPicPr preferRelativeResize="0">
            <a:picLocks noGrp="1"/>
          </p:cNvPicPr>
          <p:nvPr>
            <p:ph type="pic" idx="8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494358" y="2719813"/>
            <a:ext cx="621792" cy="62179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"/>
          <p:cNvSpPr txBox="1">
            <a:spLocks noGrp="1"/>
          </p:cNvSpPr>
          <p:nvPr>
            <p:ph type="body" idx="9"/>
          </p:nvPr>
        </p:nvSpPr>
        <p:spPr>
          <a:xfrm>
            <a:off x="3202173" y="3913020"/>
            <a:ext cx="1620000" cy="6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it-IT" dirty="0" err="1" smtClean="0"/>
              <a:t>Affordability</a:t>
            </a:r>
            <a:r>
              <a:rPr lang="it-IT" dirty="0" smtClean="0"/>
              <a:t> &amp;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it-IT" dirty="0" err="1" smtClean="0"/>
              <a:t>low</a:t>
            </a:r>
            <a:r>
              <a:rPr lang="it-IT" dirty="0" smtClean="0"/>
              <a:t> living </a:t>
            </a:r>
            <a:r>
              <a:rPr lang="it-IT" dirty="0" err="1" smtClean="0"/>
              <a:t>cost</a:t>
            </a:r>
            <a:endParaRPr dirty="0"/>
          </a:p>
        </p:txBody>
      </p:sp>
      <p:pic>
        <p:nvPicPr>
          <p:cNvPr id="340" name="Google Shape;340;p3" descr="Cartellino"/>
          <p:cNvPicPr preferRelativeResize="0">
            <a:picLocks noGrp="1"/>
          </p:cNvPicPr>
          <p:nvPr>
            <p:ph type="pic" idx="1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785104" y="2717665"/>
            <a:ext cx="621792" cy="62179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"/>
          <p:cNvSpPr txBox="1">
            <a:spLocks noGrp="1"/>
          </p:cNvSpPr>
          <p:nvPr>
            <p:ph type="body" idx="16"/>
          </p:nvPr>
        </p:nvSpPr>
        <p:spPr>
          <a:xfrm>
            <a:off x="3210801" y="4599126"/>
            <a:ext cx="1620000" cy="133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"/>
              <a:buNone/>
            </a:pPr>
            <a:r>
              <a:rPr lang="it-IT" dirty="0" err="1" smtClean="0"/>
              <a:t>Tuition</a:t>
            </a:r>
            <a:r>
              <a:rPr lang="it-IT" dirty="0" smtClean="0"/>
              <a:t> </a:t>
            </a:r>
            <a:r>
              <a:rPr lang="it-IT" dirty="0" err="1" smtClean="0"/>
              <a:t>fees</a:t>
            </a:r>
            <a:r>
              <a:rPr lang="it-IT" dirty="0" smtClean="0"/>
              <a:t> and living </a:t>
            </a:r>
            <a:r>
              <a:rPr lang="it-IT" dirty="0"/>
              <a:t>in </a:t>
            </a:r>
            <a:r>
              <a:rPr lang="it-IT" dirty="0" err="1"/>
              <a:t>Italy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significantly</a:t>
            </a:r>
            <a:r>
              <a:rPr lang="it-IT" dirty="0"/>
              <a:t> </a:t>
            </a:r>
            <a:r>
              <a:rPr lang="it-IT" dirty="0" err="1"/>
              <a:t>cheaper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living in the US, UK and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countries</a:t>
            </a:r>
            <a:r>
              <a:rPr lang="it-IT" dirty="0"/>
              <a:t>. </a:t>
            </a:r>
            <a:endParaRPr dirty="0"/>
          </a:p>
        </p:txBody>
      </p:sp>
      <p:pic>
        <p:nvPicPr>
          <p:cNvPr id="343" name="Google Shape;343;p3" descr="Grafico a barre"/>
          <p:cNvPicPr preferRelativeResize="0">
            <a:picLocks noGrp="1"/>
          </p:cNvPicPr>
          <p:nvPr>
            <p:ph type="pic" idx="17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0088934" y="2728859"/>
            <a:ext cx="621792" cy="62179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"/>
          <p:cNvSpPr txBox="1">
            <a:spLocks noGrp="1"/>
          </p:cNvSpPr>
          <p:nvPr>
            <p:ph type="body" idx="18"/>
          </p:nvPr>
        </p:nvSpPr>
        <p:spPr>
          <a:xfrm>
            <a:off x="7419665" y="3913020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it-IT" dirty="0" smtClean="0"/>
              <a:t>Culture &amp; </a:t>
            </a:r>
            <a:r>
              <a:rPr lang="it-IT" dirty="0" err="1" smtClean="0"/>
              <a:t>safety</a:t>
            </a:r>
            <a:endParaRPr dirty="0"/>
          </a:p>
        </p:txBody>
      </p:sp>
      <p:sp>
        <p:nvSpPr>
          <p:cNvPr id="345" name="Google Shape;345;p3"/>
          <p:cNvSpPr txBox="1">
            <a:spLocks noGrp="1"/>
          </p:cNvSpPr>
          <p:nvPr>
            <p:ph type="body" idx="19"/>
          </p:nvPr>
        </p:nvSpPr>
        <p:spPr>
          <a:xfrm>
            <a:off x="7419665" y="4395037"/>
            <a:ext cx="1620000" cy="116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"/>
              <a:buNone/>
            </a:pPr>
            <a:r>
              <a:rPr lang="it-IT" dirty="0"/>
              <a:t>Great </a:t>
            </a:r>
            <a:r>
              <a:rPr lang="it-IT" dirty="0" err="1"/>
              <a:t>historical</a:t>
            </a:r>
            <a:r>
              <a:rPr lang="it-IT" dirty="0"/>
              <a:t> </a:t>
            </a:r>
            <a:r>
              <a:rPr lang="it-IT" dirty="0" err="1"/>
              <a:t>heritage</a:t>
            </a:r>
            <a:r>
              <a:rPr lang="it-IT" dirty="0"/>
              <a:t>, </a:t>
            </a:r>
            <a:r>
              <a:rPr lang="it-IT" dirty="0" err="1"/>
              <a:t>food</a:t>
            </a:r>
            <a:r>
              <a:rPr lang="it-IT" dirty="0"/>
              <a:t>, </a:t>
            </a:r>
            <a:r>
              <a:rPr lang="it-IT" dirty="0" err="1"/>
              <a:t>atmosphere</a:t>
            </a:r>
            <a:r>
              <a:rPr lang="it-IT" dirty="0"/>
              <a:t> and </a:t>
            </a:r>
            <a:r>
              <a:rPr lang="it-IT" dirty="0" err="1"/>
              <a:t>welcoming</a:t>
            </a:r>
            <a:r>
              <a:rPr lang="it-IT" dirty="0"/>
              <a:t> </a:t>
            </a:r>
            <a:r>
              <a:rPr lang="it-IT" dirty="0" err="1"/>
              <a:t>people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>30th </a:t>
            </a:r>
            <a:r>
              <a:rPr lang="it-IT" dirty="0" err="1" smtClean="0"/>
              <a:t>safest</a:t>
            </a:r>
            <a:r>
              <a:rPr lang="it-IT" dirty="0" smtClean="0"/>
              <a:t> country in the world.</a:t>
            </a:r>
            <a:endParaRPr dirty="0"/>
          </a:p>
        </p:txBody>
      </p:sp>
      <p:sp>
        <p:nvSpPr>
          <p:cNvPr id="346" name="Google Shape;346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it-IT" b="1" dirty="0" err="1"/>
              <a:t>Why</a:t>
            </a:r>
            <a:r>
              <a:rPr lang="it-IT" b="1" dirty="0"/>
              <a:t> </a:t>
            </a:r>
            <a:r>
              <a:rPr lang="it-IT" b="1" dirty="0" err="1" smtClean="0"/>
              <a:t>study</a:t>
            </a:r>
            <a:r>
              <a:rPr lang="it-IT" b="1" dirty="0" smtClean="0"/>
              <a:t> in </a:t>
            </a:r>
            <a:r>
              <a:rPr lang="it-IT" b="1" dirty="0" err="1" smtClean="0"/>
              <a:t>Italy</a:t>
            </a:r>
            <a:r>
              <a:rPr lang="it-IT" b="1" dirty="0" smtClean="0"/>
              <a:t> and in Milan?</a:t>
            </a:r>
            <a:endParaRPr dirty="0"/>
          </a:p>
        </p:txBody>
      </p:sp>
      <p:sp>
        <p:nvSpPr>
          <p:cNvPr id="347" name="Google Shape;347;p3"/>
          <p:cNvSpPr/>
          <p:nvPr/>
        </p:nvSpPr>
        <p:spPr>
          <a:xfrm>
            <a:off x="7968381" y="2764496"/>
            <a:ext cx="522568" cy="528129"/>
          </a:xfrm>
          <a:prstGeom prst="sun">
            <a:avLst>
              <a:gd name="adj" fmla="val 25000"/>
            </a:avLst>
          </a:prstGeom>
          <a:solidFill>
            <a:srgbClr val="44709D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" name="Google Shape;344;p3"/>
          <p:cNvSpPr txBox="1">
            <a:spLocks noGrp="1"/>
          </p:cNvSpPr>
          <p:nvPr>
            <p:ph type="body" idx="18"/>
          </p:nvPr>
        </p:nvSpPr>
        <p:spPr>
          <a:xfrm>
            <a:off x="5286000" y="3913020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it-IT" dirty="0" smtClean="0"/>
              <a:t>Work</a:t>
            </a:r>
            <a:br>
              <a:rPr lang="it-IT" dirty="0" smtClean="0"/>
            </a:br>
            <a:r>
              <a:rPr lang="it-IT" dirty="0" err="1" smtClean="0"/>
              <a:t>opportunities</a:t>
            </a:r>
            <a:endParaRPr dirty="0"/>
          </a:p>
        </p:txBody>
      </p:sp>
      <p:sp>
        <p:nvSpPr>
          <p:cNvPr id="25" name="Google Shape;342;p3"/>
          <p:cNvSpPr txBox="1">
            <a:spLocks noGrp="1"/>
          </p:cNvSpPr>
          <p:nvPr>
            <p:ph type="body" idx="16"/>
          </p:nvPr>
        </p:nvSpPr>
        <p:spPr>
          <a:xfrm>
            <a:off x="5286000" y="4666830"/>
            <a:ext cx="1620000" cy="133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en-US" dirty="0" smtClean="0"/>
              <a:t>Plenty of </a:t>
            </a:r>
            <a:r>
              <a:rPr lang="en-US" dirty="0"/>
              <a:t>opportunities </a:t>
            </a:r>
            <a:r>
              <a:rPr lang="en-US" dirty="0" smtClean="0"/>
              <a:t>for international students. Up </a:t>
            </a:r>
            <a:r>
              <a:rPr lang="en-US" dirty="0"/>
              <a:t>to 20 hours per </a:t>
            </a:r>
            <a:r>
              <a:rPr lang="en-US" dirty="0" smtClean="0"/>
              <a:t>week.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12-month post study work right.</a:t>
            </a:r>
            <a:endParaRPr lang="it-IT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"/>
              <a:buNone/>
            </a:pPr>
            <a:endParaRPr lang="it-IT" dirty="0" smtClean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226820" y="1492038"/>
            <a:ext cx="10012680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Requirements and procedures to enroll in an Italian University vary depending on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whether you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are an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EU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 or a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non-EU student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, and whether you’re applying at undergraduate (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referred to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as ‘first cycle’) or graduate level (second and third cycle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).</a:t>
            </a:r>
          </a:p>
          <a:p>
            <a:endParaRPr 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Each University has a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different admission procedure and its own admission test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–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details about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the enrollment procedures can be found on the website of each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University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and on the portal </a:t>
            </a:r>
            <a:r>
              <a:rPr lang="en-US" sz="1600" u="sng" dirty="0">
                <a:solidFill>
                  <a:schemeClr val="bg1"/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https://www.universitaly.it/index.php/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0">
              <a:spcBef>
                <a:spcPts val="936"/>
              </a:spcBef>
              <a:buSzPct val="115000"/>
            </a:pPr>
            <a:endParaRPr lang="en-US" sz="13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Google Shape;377;p4"/>
          <p:cNvSpPr txBox="1">
            <a:spLocks noGrp="1"/>
          </p:cNvSpPr>
          <p:nvPr>
            <p:ph type="ctrTitle"/>
          </p:nvPr>
        </p:nvSpPr>
        <p:spPr>
          <a:xfrm>
            <a:off x="527263" y="653079"/>
            <a:ext cx="114117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it-IT" b="1" dirty="0" err="1"/>
              <a:t>Requirements</a:t>
            </a:r>
            <a:r>
              <a:rPr lang="it-IT" b="1" dirty="0"/>
              <a:t> to </a:t>
            </a:r>
            <a:r>
              <a:rPr lang="it-IT" b="1" dirty="0" err="1"/>
              <a:t>enroll</a:t>
            </a:r>
            <a:r>
              <a:rPr lang="it-IT" b="1" dirty="0"/>
              <a:t> in an </a:t>
            </a:r>
            <a:r>
              <a:rPr lang="it-IT" b="1" dirty="0" err="1"/>
              <a:t>Italian</a:t>
            </a:r>
            <a:r>
              <a:rPr lang="it-IT" b="1" dirty="0"/>
              <a:t> </a:t>
            </a:r>
            <a:r>
              <a:rPr lang="it-IT" b="1" dirty="0" err="1"/>
              <a:t>University</a:t>
            </a:r>
            <a:endParaRPr dirty="0"/>
          </a:p>
        </p:txBody>
      </p:sp>
      <p:sp>
        <p:nvSpPr>
          <p:cNvPr id="9" name="Google Shape;377;p4"/>
          <p:cNvSpPr txBox="1">
            <a:spLocks/>
          </p:cNvSpPr>
          <p:nvPr/>
        </p:nvSpPr>
        <p:spPr>
          <a:xfrm>
            <a:off x="1226820" y="3077832"/>
            <a:ext cx="1018497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SzPct val="100000"/>
            </a:pPr>
            <a:r>
              <a:rPr lang="en-US" sz="4100" b="1" dirty="0" smtClean="0"/>
              <a:t>General requirements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1226820" y="3864401"/>
            <a:ext cx="100126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Have </a:t>
            </a:r>
            <a:r>
              <a:rPr lang="en-US" sz="1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12 years of global schooling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or 10/11 years + complimentary studies, which can be: </a:t>
            </a:r>
            <a:r>
              <a:rPr lang="en-US" sz="1500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1500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15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4"/>
            <a:endParaRPr lang="en-US" sz="15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4"/>
            <a:endParaRPr lang="en-US" sz="15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4"/>
            <a:endParaRPr lang="en-US" sz="15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Pass the </a:t>
            </a:r>
            <a:r>
              <a:rPr lang="en-US" sz="1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entry exam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at the chosen University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Pass the </a:t>
            </a:r>
            <a:r>
              <a:rPr lang="en-US" sz="1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language exam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(Italian or English) organized by the University (if required)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40408" y="4171285"/>
            <a:ext cx="89855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/>
                </a:solidFill>
                <a:latin typeface="Garamond" panose="02020404030301010803" pitchFamily="18" charset="0"/>
              </a:rPr>
              <a:t>one (in case of 11 years) or two (in case of 10 years) years of University studies;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/>
                </a:solidFill>
                <a:latin typeface="Garamond" panose="02020404030301010803" pitchFamily="18" charset="0"/>
              </a:rPr>
              <a:t>a post-secondary title</a:t>
            </a:r>
            <a:r>
              <a:rPr lang="it-IT" sz="1500" dirty="0">
                <a:solidFill>
                  <a:schemeClr val="bg1"/>
                </a:solidFill>
                <a:latin typeface="Garamond" panose="02020404030301010803" pitchFamily="18" charset="0"/>
              </a:rPr>
              <a:t>;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/>
                </a:solidFill>
                <a:latin typeface="Garamond" panose="02020404030301010803" pitchFamily="18" charset="0"/>
              </a:rPr>
              <a:t>a foundation year: a preparatory program at an Italian or foreign institution.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0810782"/>
      </p:ext>
    </p:extLst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0075" y="626108"/>
            <a:ext cx="11001375" cy="5631817"/>
          </a:xfrm>
          <a:prstGeom prst="rect">
            <a:avLst/>
          </a:prstGeom>
          <a:noFill/>
          <a:ln w="57150">
            <a:solidFill>
              <a:srgbClr val="1B6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Google Shape;386;p57"/>
          <p:cNvSpPr txBox="1">
            <a:spLocks noGrp="1"/>
          </p:cNvSpPr>
          <p:nvPr>
            <p:ph type="title"/>
          </p:nvPr>
        </p:nvSpPr>
        <p:spPr>
          <a:xfrm>
            <a:off x="1295402" y="626108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it-IT" b="1" dirty="0" err="1">
                <a:solidFill>
                  <a:srgbClr val="1B6BB8"/>
                </a:solidFill>
              </a:rPr>
              <a:t>Documents</a:t>
            </a:r>
            <a:r>
              <a:rPr lang="it-IT" b="1" dirty="0">
                <a:solidFill>
                  <a:srgbClr val="1B6BB8"/>
                </a:solidFill>
              </a:rPr>
              <a:t> </a:t>
            </a:r>
            <a:r>
              <a:rPr lang="it-IT" b="1" dirty="0" err="1" smtClean="0">
                <a:solidFill>
                  <a:srgbClr val="1B6BB8"/>
                </a:solidFill>
              </a:rPr>
              <a:t>needed</a:t>
            </a:r>
            <a:r>
              <a:rPr lang="it-IT" b="1" dirty="0" smtClean="0">
                <a:solidFill>
                  <a:srgbClr val="1B6BB8"/>
                </a:solidFill>
              </a:rPr>
              <a:t> for </a:t>
            </a:r>
            <a:r>
              <a:rPr lang="it-IT" b="1" dirty="0" err="1" smtClean="0">
                <a:solidFill>
                  <a:srgbClr val="1B6BB8"/>
                </a:solidFill>
              </a:rPr>
              <a:t>enrollment</a:t>
            </a:r>
            <a:endParaRPr dirty="0">
              <a:solidFill>
                <a:srgbClr val="1B6BB8"/>
              </a:solidFill>
            </a:endParaRPr>
          </a:p>
        </p:txBody>
      </p:sp>
      <p:sp>
        <p:nvSpPr>
          <p:cNvPr id="5" name="Google Shape;387;p57"/>
          <p:cNvSpPr txBox="1">
            <a:spLocks/>
          </p:cNvSpPr>
          <p:nvPr/>
        </p:nvSpPr>
        <p:spPr>
          <a:xfrm>
            <a:off x="1057658" y="1912276"/>
            <a:ext cx="4718304" cy="426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7155">
              <a:spcBef>
                <a:spcPts val="360"/>
              </a:spcBef>
              <a:buSzPts val="2070"/>
            </a:pPr>
            <a:r>
              <a:rPr lang="en-US" sz="2200" b="1" dirty="0" smtClean="0">
                <a:solidFill>
                  <a:srgbClr val="1B6BB8"/>
                </a:solidFill>
                <a:latin typeface="Garamond" panose="02020404030301010803" pitchFamily="18" charset="0"/>
              </a:rPr>
              <a:t>STANDARD DOCUMENTS</a:t>
            </a:r>
            <a:r>
              <a:rPr lang="en-US" sz="2000" b="1" dirty="0" smtClean="0">
                <a:solidFill>
                  <a:srgbClr val="9AAC52"/>
                </a:solidFill>
                <a:latin typeface="Garamond" panose="02020404030301010803" pitchFamily="18" charset="0"/>
              </a:rPr>
              <a:t/>
            </a:r>
            <a:br>
              <a:rPr lang="en-US" sz="2000" b="1" dirty="0" smtClean="0">
                <a:solidFill>
                  <a:srgbClr val="9AAC52"/>
                </a:solidFill>
                <a:latin typeface="Garamond" panose="02020404030301010803" pitchFamily="18" charset="0"/>
              </a:rPr>
            </a:br>
            <a:endParaRPr lang="en-US" sz="2000" dirty="0" smtClean="0">
              <a:latin typeface="Garamond" panose="02020404030301010803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Legally translated </a:t>
            </a:r>
            <a:r>
              <a:rPr lang="en-US" sz="1750" b="1" dirty="0" smtClean="0">
                <a:solidFill>
                  <a:srgbClr val="3F3F3F"/>
                </a:solidFill>
                <a:latin typeface="Garamond" panose="02020404030301010803" pitchFamily="18" charset="0"/>
              </a:rPr>
              <a:t>High school diploma</a:t>
            </a:r>
            <a:endParaRPr lang="en-US" sz="1750" dirty="0" smtClean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b="1" dirty="0" smtClean="0">
                <a:solidFill>
                  <a:srgbClr val="3F3F3F"/>
                </a:solidFill>
                <a:latin typeface="Garamond" panose="02020404030301010803" pitchFamily="18" charset="0"/>
              </a:rPr>
              <a:t>Declaration of value </a:t>
            </a: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(</a:t>
            </a:r>
            <a:r>
              <a:rPr lang="en-US" sz="1750" dirty="0" err="1" smtClean="0">
                <a:solidFill>
                  <a:srgbClr val="3F3F3F"/>
                </a:solidFill>
                <a:latin typeface="Garamond" panose="02020404030301010803" pitchFamily="18" charset="0"/>
              </a:rPr>
              <a:t>Dichiarazione</a:t>
            </a: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 di </a:t>
            </a:r>
            <a:r>
              <a:rPr lang="en-US" sz="1750" dirty="0" err="1" smtClean="0">
                <a:solidFill>
                  <a:srgbClr val="3F3F3F"/>
                </a:solidFill>
                <a:latin typeface="Garamond" panose="02020404030301010803" pitchFamily="18" charset="0"/>
              </a:rPr>
              <a:t>Valore</a:t>
            </a: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) – a document issued by Italian embassies and consulates in the country of residence listing the </a:t>
            </a:r>
            <a:r>
              <a:rPr lang="en-US" sz="1750" b="1" dirty="0" smtClean="0">
                <a:solidFill>
                  <a:srgbClr val="3F3F3F"/>
                </a:solidFill>
                <a:latin typeface="Garamond" panose="02020404030301010803" pitchFamily="18" charset="0"/>
              </a:rPr>
              <a:t>candidate’s completed studies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b="1" dirty="0">
                <a:solidFill>
                  <a:srgbClr val="3F3F3F"/>
                </a:solidFill>
                <a:latin typeface="Garamond" panose="02020404030301010803" pitchFamily="18" charset="0"/>
              </a:rPr>
              <a:t>Certificate </a:t>
            </a:r>
            <a:r>
              <a:rPr lang="en-US" sz="1750" dirty="0">
                <a:solidFill>
                  <a:srgbClr val="3F3F3F"/>
                </a:solidFill>
                <a:latin typeface="Garamond" panose="02020404030301010803" pitchFamily="18" charset="0"/>
              </a:rPr>
              <a:t>proving the </a:t>
            </a:r>
            <a:r>
              <a:rPr lang="en-US" sz="1750" b="1" dirty="0">
                <a:solidFill>
                  <a:srgbClr val="3F3F3F"/>
                </a:solidFill>
                <a:latin typeface="Garamond" panose="02020404030301010803" pitchFamily="18" charset="0"/>
              </a:rPr>
              <a:t>completion of 1 or 2 years of academic studies </a:t>
            </a:r>
            <a:r>
              <a:rPr lang="en-US" sz="1750" dirty="0">
                <a:solidFill>
                  <a:srgbClr val="3F3F3F"/>
                </a:solidFill>
                <a:latin typeface="Garamond" panose="02020404030301010803" pitchFamily="18" charset="0"/>
              </a:rPr>
              <a:t>for those countries where the educational system lasts only 11 or 10 </a:t>
            </a: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years</a:t>
            </a:r>
            <a:endParaRPr lang="en-US" sz="1750" dirty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chemeClr val="accent1"/>
              </a:buClr>
              <a:buSzPts val="2000"/>
              <a:buFont typeface="Arial"/>
              <a:buChar char="•"/>
            </a:pPr>
            <a:endParaRPr lang="en-US" sz="1800" dirty="0" smtClean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marL="457200" indent="-228600">
              <a:spcBef>
                <a:spcPts val="360"/>
              </a:spcBef>
              <a:buSzPts val="2070"/>
            </a:pPr>
            <a:endParaRPr lang="en-US" dirty="0"/>
          </a:p>
        </p:txBody>
      </p:sp>
      <p:sp>
        <p:nvSpPr>
          <p:cNvPr id="6" name="Google Shape;388;p57"/>
          <p:cNvSpPr txBox="1">
            <a:spLocks/>
          </p:cNvSpPr>
          <p:nvPr/>
        </p:nvSpPr>
        <p:spPr>
          <a:xfrm>
            <a:off x="5775962" y="1929975"/>
            <a:ext cx="5498590" cy="396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7155">
              <a:spcBef>
                <a:spcPts val="360"/>
              </a:spcBef>
              <a:buSzPct val="86070"/>
            </a:pPr>
            <a:r>
              <a:rPr lang="en-US" sz="2200" b="1" dirty="0" smtClean="0">
                <a:solidFill>
                  <a:srgbClr val="1B6BB8"/>
                </a:solidFill>
                <a:latin typeface="Garamond" panose="02020404030301010803" pitchFamily="18" charset="0"/>
              </a:rPr>
              <a:t>EXTRA DOCUMENTS (non-EU students)</a:t>
            </a:r>
            <a:r>
              <a:rPr lang="en-US" sz="2200" b="1" dirty="0" smtClean="0">
                <a:solidFill>
                  <a:srgbClr val="9AAC52"/>
                </a:solidFill>
                <a:latin typeface="Garamond" panose="02020404030301010803" pitchFamily="18" charset="0"/>
              </a:rPr>
              <a:t/>
            </a:r>
            <a:br>
              <a:rPr lang="en-US" sz="2200" b="1" dirty="0" smtClean="0">
                <a:solidFill>
                  <a:srgbClr val="9AAC52"/>
                </a:solidFill>
                <a:latin typeface="Garamond" panose="02020404030301010803" pitchFamily="18" charset="0"/>
              </a:rPr>
            </a:br>
            <a:endParaRPr lang="en-US" sz="2200" dirty="0" smtClean="0">
              <a:latin typeface="Garamond" panose="02020404030301010803" pitchFamily="18" charset="0"/>
            </a:endParaRPr>
          </a:p>
          <a:p>
            <a:pPr marL="342900" indent="-342900">
              <a:buClr>
                <a:srgbClr val="1B6BB8"/>
              </a:buClr>
              <a:buSzPct val="106563"/>
              <a:buFont typeface="Arial" panose="020B0604020202020204" pitchFamily="34" charset="0"/>
              <a:buChar char="•"/>
            </a:pPr>
            <a:r>
              <a:rPr lang="en-US" sz="1750" b="1" dirty="0">
                <a:solidFill>
                  <a:srgbClr val="3F3F3F"/>
                </a:solidFill>
                <a:latin typeface="Garamond" panose="02020404030301010803" pitchFamily="18" charset="0"/>
              </a:rPr>
              <a:t>Pre-registration</a:t>
            </a:r>
            <a:r>
              <a:rPr lang="en-US" sz="1750" dirty="0">
                <a:solidFill>
                  <a:srgbClr val="3F3F3F"/>
                </a:solidFill>
                <a:latin typeface="Garamond" panose="02020404030301010803" pitchFamily="18" charset="0"/>
              </a:rPr>
              <a:t> (via the Italian diplomatic-consular representation in the country of residence)</a:t>
            </a:r>
          </a:p>
          <a:p>
            <a:pPr marL="342900" indent="-342900">
              <a:buClr>
                <a:srgbClr val="1B6BB8"/>
              </a:buClr>
              <a:buSzPct val="106563"/>
              <a:buFont typeface="Arial" panose="020B0604020202020204" pitchFamily="34" charset="0"/>
              <a:buChar char="•"/>
            </a:pPr>
            <a:endParaRPr lang="en-US" sz="1750" dirty="0" smtClean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1B6BB8"/>
              </a:buClr>
              <a:buSzPct val="106563"/>
              <a:buFont typeface="Arial" panose="020B0604020202020204" pitchFamily="34" charset="0"/>
              <a:buChar char="•"/>
            </a:pP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The </a:t>
            </a:r>
            <a:r>
              <a:rPr lang="en-US" sz="1750" b="1" dirty="0" smtClean="0">
                <a:solidFill>
                  <a:srgbClr val="3F3F3F"/>
                </a:solidFill>
                <a:latin typeface="Garamond" panose="02020404030301010803" pitchFamily="18" charset="0"/>
              </a:rPr>
              <a:t>entry VISA</a:t>
            </a:r>
            <a:br>
              <a:rPr lang="en-US" sz="1750" b="1" dirty="0" smtClean="0">
                <a:solidFill>
                  <a:srgbClr val="3F3F3F"/>
                </a:solidFill>
                <a:latin typeface="Garamond" panose="02020404030301010803" pitchFamily="18" charset="0"/>
              </a:rPr>
            </a:br>
            <a:endParaRPr lang="en-US" sz="1750" b="1" dirty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1B6BB8"/>
              </a:buClr>
              <a:buSzPct val="106563"/>
              <a:buFont typeface="Arial" panose="020B0604020202020204" pitchFamily="34" charset="0"/>
              <a:buChar char="•"/>
            </a:pPr>
            <a:r>
              <a:rPr lang="en-US" sz="1750" b="1" dirty="0" smtClean="0">
                <a:solidFill>
                  <a:srgbClr val="3F3F3F"/>
                </a:solidFill>
                <a:latin typeface="Garamond" panose="02020404030301010803" pitchFamily="18" charset="0"/>
              </a:rPr>
              <a:t>Certificate</a:t>
            </a: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 </a:t>
            </a:r>
            <a:r>
              <a:rPr lang="en-US" sz="1750" dirty="0">
                <a:solidFill>
                  <a:srgbClr val="3F3F3F"/>
                </a:solidFill>
                <a:latin typeface="Garamond" panose="02020404030301010803" pitchFamily="18" charset="0"/>
              </a:rPr>
              <a:t>attesting that the </a:t>
            </a:r>
            <a:r>
              <a:rPr lang="en-US" sz="1750" b="1" dirty="0" smtClean="0">
                <a:solidFill>
                  <a:srgbClr val="3F3F3F"/>
                </a:solidFill>
                <a:latin typeface="Garamond" panose="02020404030301010803" pitchFamily="18" charset="0"/>
              </a:rPr>
              <a:t>University entrance examination</a:t>
            </a: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 in the country </a:t>
            </a:r>
            <a:r>
              <a:rPr lang="en-US" sz="1750" dirty="0">
                <a:solidFill>
                  <a:srgbClr val="3F3F3F"/>
                </a:solidFill>
                <a:latin typeface="Garamond" panose="02020404030301010803" pitchFamily="18" charset="0"/>
              </a:rPr>
              <a:t>of origin has been passed if required by law (e.g. Gao Kao for </a:t>
            </a: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Chinese </a:t>
            </a:r>
            <a:r>
              <a:rPr lang="it-IT" sz="1750" dirty="0" err="1" smtClean="0">
                <a:solidFill>
                  <a:srgbClr val="3F3F3F"/>
                </a:solidFill>
                <a:latin typeface="Garamond" panose="02020404030301010803" pitchFamily="18" charset="0"/>
              </a:rPr>
              <a:t>students</a:t>
            </a:r>
            <a:r>
              <a:rPr lang="it-IT" sz="1750" dirty="0">
                <a:solidFill>
                  <a:srgbClr val="3F3F3F"/>
                </a:solidFill>
                <a:latin typeface="Garamond" panose="02020404030301010803" pitchFamily="18" charset="0"/>
              </a:rPr>
              <a:t>, </a:t>
            </a:r>
            <a:r>
              <a:rPr lang="it-IT" sz="1750" dirty="0" err="1">
                <a:solidFill>
                  <a:srgbClr val="3F3F3F"/>
                </a:solidFill>
                <a:latin typeface="Garamond" panose="02020404030301010803" pitchFamily="18" charset="0"/>
              </a:rPr>
              <a:t>Suneung</a:t>
            </a:r>
            <a:r>
              <a:rPr lang="it-IT" sz="1750" dirty="0">
                <a:solidFill>
                  <a:srgbClr val="3F3F3F"/>
                </a:solidFill>
                <a:latin typeface="Garamond" panose="02020404030301010803" pitchFamily="18" charset="0"/>
              </a:rPr>
              <a:t> for South </a:t>
            </a:r>
            <a:r>
              <a:rPr lang="it-IT" sz="1750" dirty="0" err="1">
                <a:solidFill>
                  <a:srgbClr val="3F3F3F"/>
                </a:solidFill>
                <a:latin typeface="Garamond" panose="02020404030301010803" pitchFamily="18" charset="0"/>
              </a:rPr>
              <a:t>Korean</a:t>
            </a:r>
            <a:r>
              <a:rPr lang="it-IT" sz="1750" dirty="0">
                <a:solidFill>
                  <a:srgbClr val="3F3F3F"/>
                </a:solidFill>
                <a:latin typeface="Garamond" panose="02020404030301010803" pitchFamily="18" charset="0"/>
              </a:rPr>
              <a:t> </a:t>
            </a:r>
            <a:r>
              <a:rPr lang="it-IT" sz="1750" dirty="0" err="1">
                <a:solidFill>
                  <a:srgbClr val="3F3F3F"/>
                </a:solidFill>
                <a:latin typeface="Garamond" panose="02020404030301010803" pitchFamily="18" charset="0"/>
              </a:rPr>
              <a:t>students</a:t>
            </a:r>
            <a:r>
              <a:rPr lang="it-IT" sz="1750" dirty="0">
                <a:solidFill>
                  <a:srgbClr val="3F3F3F"/>
                </a:solidFill>
                <a:latin typeface="Garamond" panose="02020404030301010803" pitchFamily="18" charset="0"/>
              </a:rPr>
              <a:t>, and </a:t>
            </a:r>
            <a:r>
              <a:rPr lang="it-IT" sz="1750" dirty="0" err="1">
                <a:solidFill>
                  <a:srgbClr val="3F3F3F"/>
                </a:solidFill>
                <a:latin typeface="Garamond" panose="02020404030301010803" pitchFamily="18" charset="0"/>
              </a:rPr>
              <a:t>Vestibular</a:t>
            </a:r>
            <a:r>
              <a:rPr lang="it-IT" sz="1750" dirty="0">
                <a:solidFill>
                  <a:srgbClr val="3F3F3F"/>
                </a:solidFill>
                <a:latin typeface="Garamond" panose="02020404030301010803" pitchFamily="18" charset="0"/>
              </a:rPr>
              <a:t> for </a:t>
            </a:r>
            <a:r>
              <a:rPr lang="it-IT" sz="1750" dirty="0" err="1">
                <a:solidFill>
                  <a:srgbClr val="3F3F3F"/>
                </a:solidFill>
                <a:latin typeface="Garamond" panose="02020404030301010803" pitchFamily="18" charset="0"/>
              </a:rPr>
              <a:t>Brazilian</a:t>
            </a:r>
            <a:r>
              <a:rPr lang="it-IT" sz="1750" dirty="0">
                <a:solidFill>
                  <a:srgbClr val="3F3F3F"/>
                </a:solidFill>
                <a:latin typeface="Garamond" panose="02020404030301010803" pitchFamily="18" charset="0"/>
              </a:rPr>
              <a:t> </a:t>
            </a:r>
            <a:r>
              <a:rPr lang="it-IT" sz="1750" dirty="0" err="1">
                <a:solidFill>
                  <a:srgbClr val="3F3F3F"/>
                </a:solidFill>
                <a:latin typeface="Garamond" panose="02020404030301010803" pitchFamily="18" charset="0"/>
              </a:rPr>
              <a:t>students</a:t>
            </a:r>
            <a:r>
              <a:rPr lang="it-IT" sz="1750" dirty="0">
                <a:solidFill>
                  <a:srgbClr val="3F3F3F"/>
                </a:solidFill>
                <a:latin typeface="Garamond" panose="02020404030301010803" pitchFamily="18" charset="0"/>
              </a:rPr>
              <a:t>.)</a:t>
            </a:r>
            <a:endParaRPr lang="en-US" sz="1750" dirty="0">
              <a:solidFill>
                <a:srgbClr val="3F3F3F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757797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600075" y="626108"/>
            <a:ext cx="11001375" cy="5631817"/>
          </a:xfrm>
          <a:prstGeom prst="rect">
            <a:avLst/>
          </a:prstGeom>
          <a:noFill/>
          <a:ln w="57150">
            <a:solidFill>
              <a:srgbClr val="1B6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530;p16"/>
          <p:cNvSpPr txBox="1">
            <a:spLocks/>
          </p:cNvSpPr>
          <p:nvPr/>
        </p:nvSpPr>
        <p:spPr>
          <a:xfrm>
            <a:off x="1357506" y="813562"/>
            <a:ext cx="9601196" cy="91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3636"/>
              </a:lnSpc>
              <a:buSzPts val="4400"/>
            </a:pPr>
            <a:r>
              <a:rPr lang="it-IT" sz="3600" b="1" dirty="0" smtClean="0">
                <a:solidFill>
                  <a:srgbClr val="1B6BB8"/>
                </a:solidFill>
              </a:rPr>
              <a:t>General </a:t>
            </a:r>
            <a:r>
              <a:rPr lang="it-IT" sz="3600" b="1" dirty="0" err="1" smtClean="0">
                <a:solidFill>
                  <a:srgbClr val="1B6BB8"/>
                </a:solidFill>
              </a:rPr>
              <a:t>timeline</a:t>
            </a:r>
            <a:r>
              <a:rPr lang="it-IT" sz="3600" b="1" dirty="0" smtClean="0">
                <a:solidFill>
                  <a:srgbClr val="1B6BB8"/>
                </a:solidFill>
              </a:rPr>
              <a:t> - Architecture</a:t>
            </a:r>
            <a:endParaRPr lang="it-IT" sz="3600" b="1" dirty="0">
              <a:solidFill>
                <a:srgbClr val="1B6BB8"/>
              </a:solidFill>
            </a:endParaRPr>
          </a:p>
        </p:txBody>
      </p:sp>
      <p:sp>
        <p:nvSpPr>
          <p:cNvPr id="8" name="Google Shape;387;p57"/>
          <p:cNvSpPr txBox="1">
            <a:spLocks/>
          </p:cNvSpPr>
          <p:nvPr/>
        </p:nvSpPr>
        <p:spPr>
          <a:xfrm>
            <a:off x="1057658" y="1724025"/>
            <a:ext cx="10200892" cy="400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 b="1" u="sng" dirty="0" smtClean="0">
                <a:solidFill>
                  <a:srgbClr val="1B6BB8"/>
                </a:solidFill>
                <a:latin typeface="Garamond" panose="02020404030301010803" pitchFamily="18" charset="0"/>
              </a:rPr>
              <a:t>APRIL – JUNE: Pre-enrollment at the Italian embassy/consulate in country of origin</a:t>
            </a:r>
            <a:r>
              <a:rPr lang="en-US" sz="17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</a:p>
          <a:p>
            <a:pPr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</a:pPr>
            <a:r>
              <a:rPr lang="en-US" sz="1700" dirty="0">
                <a:solidFill>
                  <a:srgbClr val="3F3F3F"/>
                </a:solidFill>
                <a:latin typeface="Garamond" panose="02020404030301010803" pitchFamily="18" charset="0"/>
              </a:rPr>
              <a:t>Documents needed: High School </a:t>
            </a:r>
            <a:r>
              <a:rPr lang="en-US" sz="17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Diploma</a:t>
            </a:r>
            <a:endParaRPr lang="en-US" sz="1700" b="1" u="sng" dirty="0" smtClean="0">
              <a:solidFill>
                <a:srgbClr val="1B6BB8"/>
              </a:solidFill>
              <a:latin typeface="Garamond" panose="02020404030301010803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 b="1" u="sng" dirty="0" smtClean="0">
                <a:solidFill>
                  <a:srgbClr val="1B6BB8"/>
                </a:solidFill>
                <a:latin typeface="Garamond" panose="02020404030301010803" pitchFamily="18" charset="0"/>
              </a:rPr>
              <a:t>JUNE – MID JULY: Register online for the ARCHED test</a:t>
            </a:r>
          </a:p>
          <a:p>
            <a:pPr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</a:pPr>
            <a:r>
              <a:rPr lang="en-US" sz="17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Documents needed: Declaration of Value; legalized and apostilled translation of High School Diploma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 b="1" u="sng" dirty="0" smtClean="0">
                <a:solidFill>
                  <a:srgbClr val="1B6BB8"/>
                </a:solidFill>
                <a:latin typeface="Garamond" panose="02020404030301010803" pitchFamily="18" charset="0"/>
              </a:rPr>
              <a:t>END OF JULY</a:t>
            </a:r>
            <a:r>
              <a:rPr lang="en-US" sz="1700" b="1" u="sng" dirty="0">
                <a:solidFill>
                  <a:srgbClr val="1B6BB8"/>
                </a:solidFill>
                <a:latin typeface="Garamond" panose="02020404030301010803" pitchFamily="18" charset="0"/>
              </a:rPr>
              <a:t>: Sit the ARCHED test (onsite)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 b="1" u="sng" dirty="0" smtClean="0">
                <a:solidFill>
                  <a:srgbClr val="1B6BB8"/>
                </a:solidFill>
                <a:latin typeface="Garamond" panose="02020404030301010803" pitchFamily="18" charset="0"/>
              </a:rPr>
              <a:t>AUGUST – SEPTEMBER: </a:t>
            </a:r>
            <a:r>
              <a:rPr lang="en-US" sz="1700" b="1" u="sng" dirty="0">
                <a:solidFill>
                  <a:srgbClr val="1B6BB8"/>
                </a:solidFill>
                <a:latin typeface="Garamond" panose="02020404030301010803" pitchFamily="18" charset="0"/>
              </a:rPr>
              <a:t>Visa </a:t>
            </a:r>
            <a:r>
              <a:rPr lang="en-US" sz="1700" b="1" u="sng" dirty="0" smtClean="0">
                <a:solidFill>
                  <a:srgbClr val="1B6BB8"/>
                </a:solidFill>
                <a:latin typeface="Garamond" panose="02020404030301010803" pitchFamily="18" charset="0"/>
              </a:rPr>
              <a:t>application</a:t>
            </a:r>
            <a:r>
              <a:rPr lang="en-US" sz="17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* </a:t>
            </a:r>
            <a:endParaRPr lang="en-US" sz="17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</a:pPr>
            <a:r>
              <a:rPr lang="en-US" sz="17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Documents needed: Confirmation letter of application to the exam; International Health Insurance; Declaration of Financial capacity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 b="1" u="sng" dirty="0" smtClean="0">
                <a:solidFill>
                  <a:srgbClr val="1B6BB8"/>
                </a:solidFill>
                <a:latin typeface="Garamond" panose="02020404030301010803" pitchFamily="18" charset="0"/>
              </a:rPr>
              <a:t>SEPTEMBER – </a:t>
            </a:r>
            <a:r>
              <a:rPr lang="en-US" sz="1700" b="1" u="sng" dirty="0">
                <a:solidFill>
                  <a:srgbClr val="1B6BB8"/>
                </a:solidFill>
                <a:latin typeface="Garamond" panose="02020404030301010803" pitchFamily="18" charset="0"/>
              </a:rPr>
              <a:t>OCTOBER: Enrollment</a:t>
            </a:r>
          </a:p>
          <a:p>
            <a:pPr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</a:pPr>
            <a:r>
              <a:rPr lang="en-US" sz="16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Documents </a:t>
            </a:r>
            <a:r>
              <a:rPr lang="en-US" sz="1650" dirty="0">
                <a:solidFill>
                  <a:srgbClr val="3F3F3F"/>
                </a:solidFill>
                <a:latin typeface="Garamond" panose="02020404030301010803" pitchFamily="18" charset="0"/>
              </a:rPr>
              <a:t>needed: </a:t>
            </a:r>
            <a:r>
              <a:rPr lang="en-US" sz="16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Passing the admission test, Student visa + Permit of stay, Payment of the tuition fee for the first year</a:t>
            </a:r>
            <a:endParaRPr lang="en-US" sz="1650" dirty="0"/>
          </a:p>
        </p:txBody>
      </p:sp>
      <p:sp>
        <p:nvSpPr>
          <p:cNvPr id="9" name="Rettangolo 8"/>
          <p:cNvSpPr/>
          <p:nvPr/>
        </p:nvSpPr>
        <p:spPr>
          <a:xfrm>
            <a:off x="8688615" y="2280545"/>
            <a:ext cx="25699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610"/>
            </a:pPr>
            <a:r>
              <a:rPr lang="en-US" sz="1700" b="1" dirty="0">
                <a:solidFill>
                  <a:srgbClr val="FF0000"/>
                </a:solidFill>
                <a:latin typeface="Garamond" panose="02020404030301010803" pitchFamily="18" charset="0"/>
              </a:rPr>
              <a:t>*Only NON-EU students</a:t>
            </a:r>
          </a:p>
        </p:txBody>
      </p:sp>
    </p:spTree>
    <p:extLst>
      <p:ext uri="{BB962C8B-B14F-4D97-AF65-F5344CB8AC3E}">
        <p14:creationId xmlns:p14="http://schemas.microsoft.com/office/powerpoint/2010/main" val="398729977"/>
      </p:ext>
    </p:extLst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00075" y="626108"/>
            <a:ext cx="11001375" cy="5631817"/>
          </a:xfrm>
          <a:prstGeom prst="rect">
            <a:avLst/>
          </a:prstGeom>
          <a:noFill/>
          <a:ln w="57150">
            <a:solidFill>
              <a:srgbClr val="1B6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530;p16"/>
          <p:cNvSpPr txBox="1">
            <a:spLocks/>
          </p:cNvSpPr>
          <p:nvPr/>
        </p:nvSpPr>
        <p:spPr>
          <a:xfrm>
            <a:off x="1357506" y="813562"/>
            <a:ext cx="9601196" cy="91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3636"/>
              </a:lnSpc>
              <a:buSzPts val="4400"/>
            </a:pPr>
            <a:r>
              <a:rPr lang="it-IT" sz="3600" b="1" dirty="0" smtClean="0">
                <a:solidFill>
                  <a:srgbClr val="1B6BB8"/>
                </a:solidFill>
              </a:rPr>
              <a:t>General </a:t>
            </a:r>
            <a:r>
              <a:rPr lang="it-IT" sz="3600" b="1" dirty="0" err="1" smtClean="0">
                <a:solidFill>
                  <a:srgbClr val="1B6BB8"/>
                </a:solidFill>
              </a:rPr>
              <a:t>timeline</a:t>
            </a:r>
            <a:r>
              <a:rPr lang="it-IT" sz="3600" b="1" dirty="0" smtClean="0">
                <a:solidFill>
                  <a:srgbClr val="1B6BB8"/>
                </a:solidFill>
              </a:rPr>
              <a:t> - Design</a:t>
            </a:r>
            <a:endParaRPr lang="it-IT" sz="3600" b="1" dirty="0">
              <a:solidFill>
                <a:srgbClr val="1B6BB8"/>
              </a:solidFill>
            </a:endParaRPr>
          </a:p>
        </p:txBody>
      </p:sp>
      <p:sp>
        <p:nvSpPr>
          <p:cNvPr id="8" name="Google Shape;387;p57"/>
          <p:cNvSpPr txBox="1">
            <a:spLocks/>
          </p:cNvSpPr>
          <p:nvPr/>
        </p:nvSpPr>
        <p:spPr>
          <a:xfrm>
            <a:off x="1560210" y="1640311"/>
            <a:ext cx="10200892" cy="400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499551"/>
              </p:ext>
            </p:extLst>
          </p:nvPr>
        </p:nvGraphicFramePr>
        <p:xfrm>
          <a:off x="1197854" y="1724025"/>
          <a:ext cx="9840260" cy="425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117">
                  <a:extLst>
                    <a:ext uri="{9D8B030D-6E8A-4147-A177-3AD203B41FA5}">
                      <a16:colId xmlns:a16="http://schemas.microsoft.com/office/drawing/2014/main" val="1609321733"/>
                    </a:ext>
                  </a:extLst>
                </a:gridCol>
                <a:gridCol w="5225143">
                  <a:extLst>
                    <a:ext uri="{9D8B030D-6E8A-4147-A177-3AD203B41FA5}">
                      <a16:colId xmlns:a16="http://schemas.microsoft.com/office/drawing/2014/main" val="1092113577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800" dirty="0" smtClean="0">
                          <a:latin typeface="Garamond" panose="02020404030301010803" pitchFamily="18" charset="0"/>
                        </a:rPr>
                        <a:t>EU STUDENTS</a:t>
                      </a:r>
                      <a:endParaRPr lang="it-IT" sz="1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800" dirty="0" smtClean="0">
                          <a:latin typeface="Garamond" panose="02020404030301010803" pitchFamily="18" charset="0"/>
                        </a:rPr>
                        <a:t>NON</a:t>
                      </a:r>
                      <a:r>
                        <a:rPr lang="it-IT" sz="1800" baseline="0" dirty="0" smtClean="0">
                          <a:latin typeface="Garamond" panose="02020404030301010803" pitchFamily="18" charset="0"/>
                        </a:rPr>
                        <a:t>-EU STUDENTS</a:t>
                      </a:r>
                      <a:endParaRPr lang="it-IT" sz="1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1B6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90509"/>
                  </a:ext>
                </a:extLst>
              </a:tr>
              <a:tr h="383185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6BB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APRIL 10</a:t>
                      </a:r>
                      <a:r>
                        <a:rPr lang="en-US" sz="1400" b="1" u="sng" baseline="30000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 – Register for the TOLD test </a:t>
                      </a:r>
                      <a:b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</a:br>
                      <a:endParaRPr lang="en-US" sz="1400" b="1" u="sng" dirty="0" smtClean="0">
                        <a:solidFill>
                          <a:srgbClr val="1B6BB8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6BB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i="0" u="sng" strike="noStrike" cap="none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APRIL 13</a:t>
                      </a:r>
                      <a:r>
                        <a:rPr lang="en-US" sz="1400" b="1" i="0" u="sng" strike="noStrike" cap="none" baseline="30000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th</a:t>
                      </a:r>
                      <a:r>
                        <a:rPr lang="en-US" sz="1400" b="1" i="0" u="sng" strike="noStrike" cap="none" baseline="0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1" i="0" u="sng" strike="noStrike" cap="none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– MAY</a:t>
                      </a:r>
                      <a:r>
                        <a:rPr lang="en-US" sz="1400" b="1" i="0" u="sng" strike="noStrike" cap="none" baseline="0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 23</a:t>
                      </a:r>
                      <a:r>
                        <a:rPr lang="en-US" sz="1400" b="1" i="0" u="sng" strike="noStrike" cap="none" baseline="30000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rd</a:t>
                      </a:r>
                      <a:r>
                        <a:rPr lang="en-US" sz="1400" b="1" i="0" u="sng" strike="noStrike" cap="none" baseline="0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1" i="0" u="sng" strike="noStrike" cap="none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Sit </a:t>
                      </a: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the TOLD test (onsite)</a:t>
                      </a:r>
                      <a:b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</a:br>
                      <a:endParaRPr lang="en-US" sz="1400" b="1" u="none" dirty="0" smtClean="0">
                        <a:solidFill>
                          <a:srgbClr val="1B6BB8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6BB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SEPTEMBER</a:t>
                      </a:r>
                      <a:r>
                        <a:rPr lang="en-US" sz="1400" b="1" u="sng" baseline="0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 - </a:t>
                      </a: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OCTOBER: Enrollment</a:t>
                      </a:r>
                      <a:b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1400" dirty="0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Documents needed: Passing the admission test, Student visa + Permit of stay, Payment of the tuition fee for the first year</a:t>
                      </a:r>
                      <a:endParaRPr lang="en-US" sz="14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dirty="0"/>
                    </a:p>
                  </a:txBody>
                  <a:tcP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6BB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APRIL – JUNE: Pre-enrollment at the Italian embassy/consulate in country of origin</a:t>
                      </a:r>
                      <a:b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</a:br>
                      <a:endParaRPr lang="en-US" sz="1400" b="1" u="sng" dirty="0" smtClean="0">
                        <a:solidFill>
                          <a:srgbClr val="1B6BB8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6BB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MAY 31</a:t>
                      </a:r>
                      <a:r>
                        <a:rPr lang="en-US" sz="1400" b="1" u="sng" baseline="30000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st</a:t>
                      </a: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: Register online for the TOLD test (deadline)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/>
                      </a:r>
                      <a:br>
                        <a:rPr lang="en-US" sz="1400" b="1" u="none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1400" dirty="0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Documents needed: Declaration of Value; legalized and apostilled translation of High School Diploma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6BB8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1" u="none" dirty="0" smtClean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6BB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JULY-AUGUST: Visa </a:t>
                      </a: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application (</a:t>
                      </a:r>
                      <a:r>
                        <a:rPr lang="en-US" sz="1400" b="1" u="sng" dirty="0" err="1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visto</a:t>
                      </a: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 di studio per </a:t>
                      </a:r>
                      <a:r>
                        <a:rPr lang="en-US" sz="1400" b="1" u="sng" dirty="0" err="1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immatricolazione</a:t>
                      </a:r>
                      <a:r>
                        <a:rPr lang="en-US" sz="1400" b="1" u="sng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)</a:t>
                      </a:r>
                      <a:r>
                        <a:rPr lang="en-US" sz="1400" b="1" u="none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/>
                      </a:r>
                      <a:br>
                        <a:rPr lang="en-US" sz="1400" b="1" u="none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1400" dirty="0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Documents needed: Confirmation letter of</a:t>
                      </a:r>
                      <a:r>
                        <a:rPr lang="en-US" sz="1400" baseline="0" dirty="0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application to the exam; International Health Insurance; Declaration of Financial capacity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6BB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u="none" dirty="0" smtClean="0">
                        <a:solidFill>
                          <a:srgbClr val="1B6BB8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6BB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SEPTEMBER 3</a:t>
                      </a:r>
                      <a:r>
                        <a:rPr lang="en-US" sz="1400" b="1" u="sng" baseline="30000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: Sit the TOLD test (onsite)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6BB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u="sng" dirty="0" smtClean="0">
                        <a:solidFill>
                          <a:srgbClr val="1B6BB8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6BB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  <a:t>OCTOBER: Enrollment</a:t>
                      </a:r>
                      <a:br>
                        <a:rPr lang="en-US" sz="1400" b="1" u="sng" dirty="0" smtClean="0">
                          <a:solidFill>
                            <a:srgbClr val="1B6BB8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1400" dirty="0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Documents needed: Passing the admission test, Student visa + Permit of stay, Payment of the tuition fee for the first year</a:t>
                      </a:r>
                      <a:endParaRPr lang="it-IT" dirty="0"/>
                    </a:p>
                  </a:txBody>
                  <a:tcP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83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629013"/>
      </p:ext>
    </p:extLst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0164" y="626108"/>
            <a:ext cx="9601196" cy="1303867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13636"/>
              </a:lnSpc>
              <a:buSzPts val="4400"/>
            </a:pPr>
            <a:r>
              <a:rPr lang="it-IT" sz="3600" b="1" dirty="0" err="1" smtClean="0">
                <a:solidFill>
                  <a:srgbClr val="1B6BB8"/>
                </a:solidFill>
                <a:sym typeface="Arial"/>
              </a:rPr>
              <a:t>Where</a:t>
            </a:r>
            <a:r>
              <a:rPr lang="it-IT" sz="3600" b="1" dirty="0" smtClean="0">
                <a:solidFill>
                  <a:srgbClr val="1B6BB8"/>
                </a:solidFill>
                <a:sym typeface="Arial"/>
              </a:rPr>
              <a:t> to </a:t>
            </a:r>
            <a:r>
              <a:rPr lang="it-IT" sz="3600" b="1" dirty="0" err="1" smtClean="0">
                <a:solidFill>
                  <a:srgbClr val="1B6BB8"/>
                </a:solidFill>
                <a:sym typeface="Arial"/>
              </a:rPr>
              <a:t>study</a:t>
            </a:r>
            <a:r>
              <a:rPr lang="it-IT" sz="3600" b="1" dirty="0" smtClean="0">
                <a:solidFill>
                  <a:srgbClr val="1B6BB8"/>
                </a:solidFill>
                <a:sym typeface="Arial"/>
              </a:rPr>
              <a:t> Architecture and Design in </a:t>
            </a:r>
            <a:r>
              <a:rPr lang="it-IT" sz="3600" b="1" dirty="0" err="1">
                <a:solidFill>
                  <a:srgbClr val="1B6BB8"/>
                </a:solidFill>
                <a:sym typeface="Arial"/>
              </a:rPr>
              <a:t>I</a:t>
            </a:r>
            <a:r>
              <a:rPr lang="it-IT" sz="3600" b="1" dirty="0" err="1" smtClean="0">
                <a:solidFill>
                  <a:srgbClr val="1B6BB8"/>
                </a:solidFill>
                <a:sym typeface="Arial"/>
              </a:rPr>
              <a:t>taly</a:t>
            </a:r>
            <a:endParaRPr lang="it-IT" sz="3600" b="1" dirty="0">
              <a:solidFill>
                <a:srgbClr val="1B6BB8"/>
              </a:solidFill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0075" y="626108"/>
            <a:ext cx="11001375" cy="5631817"/>
          </a:xfrm>
          <a:prstGeom prst="rect">
            <a:avLst/>
          </a:prstGeom>
          <a:noFill/>
          <a:ln w="57150">
            <a:solidFill>
              <a:srgbClr val="1B6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Google Shape;387;p57"/>
          <p:cNvSpPr txBox="1">
            <a:spLocks/>
          </p:cNvSpPr>
          <p:nvPr/>
        </p:nvSpPr>
        <p:spPr>
          <a:xfrm>
            <a:off x="2448308" y="1698487"/>
            <a:ext cx="4718304" cy="426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7155">
              <a:spcBef>
                <a:spcPts val="360"/>
              </a:spcBef>
              <a:buSzPts val="2070"/>
            </a:pPr>
            <a:r>
              <a:rPr lang="en-US" sz="2400" b="1" dirty="0" smtClean="0">
                <a:solidFill>
                  <a:srgbClr val="1B6BB8"/>
                </a:solidFill>
                <a:latin typeface="Garamond" panose="02020404030301010803" pitchFamily="18" charset="0"/>
              </a:rPr>
              <a:t>ARCHITECTURE</a:t>
            </a:r>
            <a:r>
              <a:rPr lang="en-US" sz="2000" b="1" dirty="0" smtClean="0">
                <a:solidFill>
                  <a:srgbClr val="9AAC52"/>
                </a:solidFill>
                <a:latin typeface="Garamond" panose="02020404030301010803" pitchFamily="18" charset="0"/>
              </a:rPr>
              <a:t/>
            </a:r>
            <a:br>
              <a:rPr lang="en-US" sz="2000" b="1" dirty="0" smtClean="0">
                <a:solidFill>
                  <a:srgbClr val="9AAC52"/>
                </a:solidFill>
                <a:latin typeface="Garamond" panose="02020404030301010803" pitchFamily="18" charset="0"/>
              </a:rPr>
            </a:br>
            <a:endParaRPr lang="en-US" sz="2000" dirty="0" smtClean="0">
              <a:latin typeface="Garamond" panose="02020404030301010803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Milan </a:t>
            </a:r>
            <a:r>
              <a:rPr lang="en-US" sz="1750" dirty="0" err="1" smtClean="0">
                <a:solidFill>
                  <a:srgbClr val="3F3F3F"/>
                </a:solidFill>
                <a:latin typeface="Garamond" panose="02020404030301010803" pitchFamily="18" charset="0"/>
              </a:rPr>
              <a:t>Politecnico</a:t>
            </a:r>
            <a:endParaRPr lang="en-US" sz="1750" dirty="0" smtClean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Turin </a:t>
            </a:r>
            <a:r>
              <a:rPr lang="en-US" sz="1750" dirty="0" err="1" smtClean="0">
                <a:solidFill>
                  <a:srgbClr val="3F3F3F"/>
                </a:solidFill>
                <a:latin typeface="Garamond" panose="02020404030301010803" pitchFamily="18" charset="0"/>
              </a:rPr>
              <a:t>Politecnico</a:t>
            </a:r>
            <a:endParaRPr lang="en-US" sz="1750" dirty="0" smtClean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dirty="0">
                <a:solidFill>
                  <a:srgbClr val="3F3F3F"/>
                </a:solidFill>
                <a:latin typeface="Garamond" panose="02020404030301010803" pitchFamily="18" charset="0"/>
              </a:rPr>
              <a:t>University of Florence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dirty="0">
                <a:solidFill>
                  <a:srgbClr val="3F3F3F"/>
                </a:solidFill>
                <a:latin typeface="Garamond" panose="02020404030301010803" pitchFamily="18" charset="0"/>
              </a:rPr>
              <a:t>University of La Sapienza - </a:t>
            </a: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Rome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University of Venice-IUAV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University of Ferrara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University of Pavia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University of Padua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dirty="0">
                <a:solidFill>
                  <a:srgbClr val="3F3F3F"/>
                </a:solidFill>
                <a:latin typeface="Garamond" panose="02020404030301010803" pitchFamily="18" charset="0"/>
              </a:rPr>
              <a:t>University </a:t>
            </a: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of Genoa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750" dirty="0">
                <a:solidFill>
                  <a:srgbClr val="3F3F3F"/>
                </a:solidFill>
                <a:latin typeface="Garamond" panose="02020404030301010803" pitchFamily="18" charset="0"/>
              </a:rPr>
              <a:t>University </a:t>
            </a:r>
            <a:r>
              <a:rPr lang="en-US" sz="175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of Bologna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endParaRPr lang="en-US" sz="1750" dirty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chemeClr val="accent1"/>
              </a:buClr>
              <a:buSzPts val="2000"/>
              <a:buFont typeface="Arial"/>
              <a:buChar char="•"/>
            </a:pPr>
            <a:endParaRPr lang="en-US" sz="1800" dirty="0" smtClean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marL="457200" indent="-228600">
              <a:spcBef>
                <a:spcPts val="360"/>
              </a:spcBef>
              <a:buSzPts val="2070"/>
            </a:pPr>
            <a:endParaRPr lang="en-US" dirty="0"/>
          </a:p>
        </p:txBody>
      </p:sp>
      <p:sp>
        <p:nvSpPr>
          <p:cNvPr id="7" name="Google Shape;387;p57"/>
          <p:cNvSpPr txBox="1">
            <a:spLocks/>
          </p:cNvSpPr>
          <p:nvPr/>
        </p:nvSpPr>
        <p:spPr>
          <a:xfrm>
            <a:off x="5898454" y="1688962"/>
            <a:ext cx="4718304" cy="426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7155">
              <a:spcBef>
                <a:spcPts val="360"/>
              </a:spcBef>
              <a:buSzPts val="2070"/>
            </a:pPr>
            <a:r>
              <a:rPr lang="en-US" sz="2200" b="1" dirty="0" smtClean="0">
                <a:solidFill>
                  <a:srgbClr val="1B6BB8"/>
                </a:solidFill>
                <a:latin typeface="Garamond" panose="02020404030301010803" pitchFamily="18" charset="0"/>
              </a:rPr>
              <a:t>DESIGN</a:t>
            </a:r>
            <a:r>
              <a:rPr lang="en-US" sz="2000" b="1" dirty="0" smtClean="0">
                <a:solidFill>
                  <a:srgbClr val="9AAC52"/>
                </a:solidFill>
                <a:latin typeface="Garamond" panose="02020404030301010803" pitchFamily="18" charset="0"/>
              </a:rPr>
              <a:t/>
            </a:r>
            <a:br>
              <a:rPr lang="en-US" sz="2000" b="1" dirty="0" smtClean="0">
                <a:solidFill>
                  <a:srgbClr val="9AAC52"/>
                </a:solidFill>
                <a:latin typeface="Garamond" panose="02020404030301010803" pitchFamily="18" charset="0"/>
              </a:rPr>
            </a:br>
            <a:endParaRPr lang="en-US" sz="2000" dirty="0" smtClean="0">
              <a:latin typeface="Garamond" panose="02020404030301010803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Milan </a:t>
            </a:r>
            <a:r>
              <a:rPr lang="en-US" sz="1600" dirty="0" err="1" smtClean="0">
                <a:solidFill>
                  <a:srgbClr val="3F3F3F"/>
                </a:solidFill>
                <a:latin typeface="Garamond" panose="02020404030301010803" pitchFamily="18" charset="0"/>
              </a:rPr>
              <a:t>Politecnico</a:t>
            </a: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 / </a:t>
            </a:r>
            <a:r>
              <a:rPr lang="en-US" sz="1600" dirty="0" err="1" smtClean="0">
                <a:solidFill>
                  <a:srgbClr val="3F3F3F"/>
                </a:solidFill>
                <a:latin typeface="Garamond" panose="02020404030301010803" pitchFamily="18" charset="0"/>
              </a:rPr>
              <a:t>POLI.Design</a:t>
            </a:r>
            <a:endParaRPr lang="en-US" sz="1600" dirty="0" smtClean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Florence Design Academy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600" dirty="0" err="1" smtClean="0">
                <a:solidFill>
                  <a:srgbClr val="3F3F3F"/>
                </a:solidFill>
                <a:latin typeface="Garamond" panose="02020404030301010803" pitchFamily="18" charset="0"/>
              </a:rPr>
              <a:t>Polimoda</a:t>
            </a: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 (Florence)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University of La Sapienza - Rome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600" dirty="0" err="1" smtClean="0">
                <a:solidFill>
                  <a:srgbClr val="3F3F3F"/>
                </a:solidFill>
                <a:latin typeface="Garamond" panose="02020404030301010803" pitchFamily="18" charset="0"/>
              </a:rPr>
              <a:t>Domus</a:t>
            </a: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 Academy (Milan)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Marangoni Institute (Milan)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IUAD – Institute of Universal Art and Design (Naples and Milan)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IED – European Institute of Design (Milan)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r>
              <a:rPr lang="en-US" sz="1600" dirty="0" smtClean="0">
                <a:solidFill>
                  <a:srgbClr val="3F3F3F"/>
                </a:solidFill>
                <a:latin typeface="Garamond" panose="02020404030301010803" pitchFamily="18" charset="0"/>
              </a:rPr>
              <a:t>University of Bologna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rgbClr val="1B6BB8"/>
              </a:buClr>
              <a:buSzPts val="2000"/>
              <a:buFont typeface="Arial"/>
              <a:buChar char="•"/>
            </a:pPr>
            <a:endParaRPr lang="en-US" sz="1750" dirty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chemeClr val="accent1"/>
              </a:buClr>
              <a:buSzPts val="2000"/>
              <a:buFont typeface="Arial"/>
              <a:buChar char="•"/>
            </a:pPr>
            <a:endParaRPr lang="en-US" sz="1800" dirty="0" smtClean="0">
              <a:solidFill>
                <a:srgbClr val="3F3F3F"/>
              </a:solidFill>
              <a:latin typeface="Garamond" panose="02020404030301010803" pitchFamily="18" charset="0"/>
            </a:endParaRPr>
          </a:p>
          <a:p>
            <a:pPr marL="457200" indent="-228600">
              <a:spcBef>
                <a:spcPts val="360"/>
              </a:spcBef>
              <a:buSzPts val="207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46710"/>
      </p:ext>
    </p:extLst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00075" y="626108"/>
            <a:ext cx="11001375" cy="5631817"/>
          </a:xfrm>
          <a:prstGeom prst="rect">
            <a:avLst/>
          </a:prstGeom>
          <a:noFill/>
          <a:ln w="57150">
            <a:solidFill>
              <a:srgbClr val="1B6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6034611"/>
            <a:ext cx="2579002" cy="6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86296"/>
              </p:ext>
            </p:extLst>
          </p:nvPr>
        </p:nvGraphicFramePr>
        <p:xfrm>
          <a:off x="1333500" y="942227"/>
          <a:ext cx="9639300" cy="4814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49">
                  <a:extLst>
                    <a:ext uri="{9D8B030D-6E8A-4147-A177-3AD203B41FA5}">
                      <a16:colId xmlns:a16="http://schemas.microsoft.com/office/drawing/2014/main" val="1668528929"/>
                    </a:ext>
                  </a:extLst>
                </a:gridCol>
                <a:gridCol w="4011887">
                  <a:extLst>
                    <a:ext uri="{9D8B030D-6E8A-4147-A177-3AD203B41FA5}">
                      <a16:colId xmlns:a16="http://schemas.microsoft.com/office/drawing/2014/main" val="3700119022"/>
                    </a:ext>
                  </a:extLst>
                </a:gridCol>
                <a:gridCol w="4092664">
                  <a:extLst>
                    <a:ext uri="{9D8B030D-6E8A-4147-A177-3AD203B41FA5}">
                      <a16:colId xmlns:a16="http://schemas.microsoft.com/office/drawing/2014/main" val="2406474744"/>
                    </a:ext>
                  </a:extLst>
                </a:gridCol>
              </a:tblGrid>
              <a:tr h="36079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2400" b="1" dirty="0" err="1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Admission</a:t>
                      </a:r>
                      <a:r>
                        <a:rPr lang="it-IT" sz="2400" b="1" dirty="0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tests</a:t>
                      </a:r>
                      <a:r>
                        <a:rPr lang="it-IT" sz="2400" b="1" dirty="0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at</a:t>
                      </a:r>
                      <a:r>
                        <a:rPr lang="it-IT" sz="2400" b="1" dirty="0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2400" b="1" baseline="0" dirty="0" smtClean="0">
                          <a:solidFill>
                            <a:srgbClr val="3F3F3F"/>
                          </a:solidFill>
                          <a:latin typeface="Garamond" panose="02020404030301010803" pitchFamily="18" charset="0"/>
                        </a:rPr>
                        <a:t>Milan Politecnico</a:t>
                      </a:r>
                      <a:endParaRPr lang="it-IT" sz="2400" u="sng" dirty="0" smtClean="0">
                        <a:solidFill>
                          <a:srgbClr val="3F3F3F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706045"/>
                  </a:ext>
                </a:extLst>
              </a:tr>
              <a:tr h="360793">
                <a:tc>
                  <a:txBody>
                    <a:bodyPr/>
                    <a:lstStyle/>
                    <a:p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Architecture – ARCHED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Design - TOLD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6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6195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it-IT" sz="1600" b="1" i="0" u="none" strike="noStrike" cap="none" dirty="0" smtClean="0">
                          <a:solidFill>
                            <a:schemeClr val="lt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Date </a:t>
                      </a:r>
                      <a:endParaRPr lang="it-IT" sz="1600" b="1" i="0" u="none" strike="noStrike" cap="none" dirty="0">
                        <a:solidFill>
                          <a:schemeClr val="lt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July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26° </a:t>
                      </a:r>
                      <a:r>
                        <a:rPr lang="it-IT" b="1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(2023)</a:t>
                      </a:r>
                      <a:endParaRPr lang="it-IT" b="1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EU: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April 13° -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May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23° 2024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/>
                      </a:r>
                      <a:br>
                        <a:rPr lang="it-IT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it-IT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Non-EU: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September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3° 2024</a:t>
                      </a:r>
                      <a:endParaRPr lang="it-IT" dirty="0" smtClean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2583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r>
                        <a:rPr lang="it-IT" sz="1600" b="1" i="0" u="none" strike="noStrike" cap="none" dirty="0" err="1" smtClean="0">
                          <a:solidFill>
                            <a:schemeClr val="lt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Available</a:t>
                      </a:r>
                      <a:r>
                        <a:rPr lang="it-IT" sz="1600" b="1" i="0" u="none" strike="noStrike" cap="none" dirty="0" smtClean="0">
                          <a:solidFill>
                            <a:schemeClr val="lt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t-IT" sz="1600" b="1" i="0" u="none" strike="noStrike" cap="none" dirty="0" err="1" smtClean="0">
                          <a:solidFill>
                            <a:schemeClr val="lt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spots</a:t>
                      </a:r>
                      <a:endParaRPr lang="it-IT" sz="1600" b="1" i="0" u="none" strike="noStrike" cap="none" dirty="0" smtClean="0">
                        <a:solidFill>
                          <a:schemeClr val="lt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795 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total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="1" baseline="0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(2023 data)</a:t>
                      </a:r>
                      <a:endParaRPr lang="it-IT" b="1" dirty="0" smtClean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(745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Italian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curriculum,</a:t>
                      </a:r>
                    </a:p>
                    <a:p>
                      <a:pPr algn="ctr"/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50 English curriculum)</a:t>
                      </a:r>
                      <a:endParaRPr lang="it-IT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500" dirty="0" smtClean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890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total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="1" baseline="0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(2023 data)</a:t>
                      </a:r>
                    </a:p>
                    <a:p>
                      <a:pPr algn="ctr"/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among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4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different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branches</a:t>
                      </a:r>
                      <a:endParaRPr lang="it-IT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081769"/>
                  </a:ext>
                </a:extLst>
              </a:tr>
              <a:tr h="948638">
                <a:tc>
                  <a:txBody>
                    <a:bodyPr/>
                    <a:lstStyle/>
                    <a:p>
                      <a:r>
                        <a:rPr lang="it-IT" sz="1600" b="1" i="0" u="none" strike="noStrike" cap="none" dirty="0" err="1" smtClean="0">
                          <a:solidFill>
                            <a:schemeClr val="lt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Structure</a:t>
                      </a:r>
                      <a:endParaRPr lang="it-IT" sz="1600" b="1" i="0" u="none" strike="noStrike" cap="none" dirty="0">
                        <a:solidFill>
                          <a:schemeClr val="lt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B6B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50 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questions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in 100 minutes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Verbal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comprehension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(10)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General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knowledge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(10)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Logic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(10)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Drawing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and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Representation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(10)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Maths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&amp;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Physics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(10)</a:t>
                      </a:r>
                      <a:endParaRPr lang="it-IT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90 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questions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in 85 minutes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General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knowledge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(24)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Geometry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and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Representation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(12)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History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of art and design (12)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Logic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(6)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Verbal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comprehension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(6)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English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language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skills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(30)</a:t>
                      </a:r>
                    </a:p>
                    <a:p>
                      <a:endParaRPr lang="it-IT" baseline="0" dirty="0" smtClean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62759"/>
                  </a:ext>
                </a:extLst>
              </a:tr>
              <a:tr h="948638">
                <a:tc>
                  <a:txBody>
                    <a:bodyPr/>
                    <a:lstStyle/>
                    <a:p>
                      <a:r>
                        <a:rPr lang="it-IT" sz="1600" b="1" i="0" u="none" strike="noStrike" cap="none" dirty="0" err="1" smtClean="0">
                          <a:solidFill>
                            <a:schemeClr val="lt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Arial"/>
                        </a:rPr>
                        <a:t>Points</a:t>
                      </a:r>
                      <a:endParaRPr lang="it-IT" sz="1600" b="1" i="0" u="none" strike="noStrike" cap="none" dirty="0">
                        <a:solidFill>
                          <a:schemeClr val="lt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B6B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500" baseline="0" dirty="0" smtClean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Correct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answer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= 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 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point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Wrong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answer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= 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-0,25 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points</a:t>
                      </a:r>
                      <a:endParaRPr lang="it-IT" b="1" baseline="0" dirty="0" smtClean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answer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= 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0 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points</a:t>
                      </a:r>
                      <a:endParaRPr lang="it-IT" b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781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190984"/>
      </p:ext>
    </p:extLst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rganico">
  <a:themeElements>
    <a:clrScheme name="Orga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1879</Words>
  <Application>Microsoft Office PowerPoint</Application>
  <PresentationFormat>Widescreen</PresentationFormat>
  <Paragraphs>318</Paragraphs>
  <Slides>20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Calibri</vt:lpstr>
      <vt:lpstr>Arial</vt:lpstr>
      <vt:lpstr>Courier New</vt:lpstr>
      <vt:lpstr>Times New Roman</vt:lpstr>
      <vt:lpstr>Garamond</vt:lpstr>
      <vt:lpstr>Noto Sans Symbols</vt:lpstr>
      <vt:lpstr>Organico</vt:lpstr>
      <vt:lpstr>Presentazione standard di PowerPoint</vt:lpstr>
      <vt:lpstr>ON THE AGENDA</vt:lpstr>
      <vt:lpstr>Why study in Italy and in Milan?</vt:lpstr>
      <vt:lpstr>Requirements to enroll in an Italian University</vt:lpstr>
      <vt:lpstr>Documents needed for enrollment</vt:lpstr>
      <vt:lpstr>Presentazione standard di PowerPoint</vt:lpstr>
      <vt:lpstr>Presentazione standard di PowerPoint</vt:lpstr>
      <vt:lpstr>Where to study Architecture and Design in Italy</vt:lpstr>
      <vt:lpstr>Presentazione standard di PowerPoint</vt:lpstr>
      <vt:lpstr>General course contents &amp; structure</vt:lpstr>
      <vt:lpstr>Our Preparation courses: Architecture</vt:lpstr>
      <vt:lpstr>Our Preparation courses: Design</vt:lpstr>
      <vt:lpstr>Presentazione standard di PowerPoint</vt:lpstr>
      <vt:lpstr>Presentazione standard di PowerPoint</vt:lpstr>
      <vt:lpstr>Example: Place these buildings in chronological order </vt:lpstr>
      <vt:lpstr>Presentazione standard di PowerPoint</vt:lpstr>
      <vt:lpstr>Example: Matching the correct sides of object drawn in axonometry and orthogonal projection</vt:lpstr>
      <vt:lpstr>WHY CHOOSE OUR PREPARATION COURSE? </vt:lpstr>
      <vt:lpstr>Questions?</vt:lpstr>
      <vt:lpstr>How to apply to our courses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Silvia Tanzi</cp:lastModifiedBy>
  <cp:revision>106</cp:revision>
  <cp:lastPrinted>2023-02-02T13:15:21Z</cp:lastPrinted>
  <dcterms:created xsi:type="dcterms:W3CDTF">2022-02-01T08:30:43Z</dcterms:created>
  <dcterms:modified xsi:type="dcterms:W3CDTF">2024-03-06T15:48:40Z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